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7" r:id="rId1"/>
  </p:sldMasterIdLst>
  <p:notesMasterIdLst>
    <p:notesMasterId r:id="rId80"/>
  </p:notesMasterIdLst>
  <p:handoutMasterIdLst>
    <p:handoutMasterId r:id="rId81"/>
  </p:handoutMasterIdLst>
  <p:sldIdLst>
    <p:sldId id="431" r:id="rId2"/>
    <p:sldId id="432" r:id="rId3"/>
    <p:sldId id="417" r:id="rId4"/>
    <p:sldId id="444" r:id="rId5"/>
    <p:sldId id="496" r:id="rId6"/>
    <p:sldId id="497" r:id="rId7"/>
    <p:sldId id="498" r:id="rId8"/>
    <p:sldId id="268" r:id="rId9"/>
    <p:sldId id="466" r:id="rId10"/>
    <p:sldId id="455" r:id="rId11"/>
    <p:sldId id="456" r:id="rId12"/>
    <p:sldId id="465" r:id="rId13"/>
    <p:sldId id="457" r:id="rId14"/>
    <p:sldId id="269" r:id="rId15"/>
    <p:sldId id="276" r:id="rId16"/>
    <p:sldId id="271" r:id="rId17"/>
    <p:sldId id="433" r:id="rId18"/>
    <p:sldId id="272" r:id="rId19"/>
    <p:sldId id="434" r:id="rId20"/>
    <p:sldId id="273" r:id="rId21"/>
    <p:sldId id="274" r:id="rId22"/>
    <p:sldId id="275" r:id="rId23"/>
    <p:sldId id="289" r:id="rId24"/>
    <p:sldId id="458" r:id="rId25"/>
    <p:sldId id="469" r:id="rId26"/>
    <p:sldId id="459" r:id="rId27"/>
    <p:sldId id="471" r:id="rId28"/>
    <p:sldId id="460" r:id="rId29"/>
    <p:sldId id="346" r:id="rId30"/>
    <p:sldId id="376" r:id="rId31"/>
    <p:sldId id="445" r:id="rId32"/>
    <p:sldId id="446" r:id="rId33"/>
    <p:sldId id="449" r:id="rId34"/>
    <p:sldId id="388" r:id="rId35"/>
    <p:sldId id="461" r:id="rId36"/>
    <p:sldId id="447" r:id="rId37"/>
    <p:sldId id="448" r:id="rId38"/>
    <p:sldId id="451" r:id="rId39"/>
    <p:sldId id="277" r:id="rId40"/>
    <p:sldId id="472" r:id="rId41"/>
    <p:sldId id="467" r:id="rId42"/>
    <p:sldId id="468" r:id="rId43"/>
    <p:sldId id="473" r:id="rId44"/>
    <p:sldId id="348" r:id="rId45"/>
    <p:sldId id="464" r:id="rId46"/>
    <p:sldId id="463" r:id="rId47"/>
    <p:sldId id="440" r:id="rId48"/>
    <p:sldId id="475" r:id="rId49"/>
    <p:sldId id="476" r:id="rId50"/>
    <p:sldId id="410" r:id="rId51"/>
    <p:sldId id="478" r:id="rId52"/>
    <p:sldId id="479" r:id="rId53"/>
    <p:sldId id="480" r:id="rId54"/>
    <p:sldId id="397" r:id="rId55"/>
    <p:sldId id="396" r:id="rId56"/>
    <p:sldId id="399" r:id="rId57"/>
    <p:sldId id="437" r:id="rId58"/>
    <p:sldId id="484" r:id="rId59"/>
    <p:sldId id="438" r:id="rId60"/>
    <p:sldId id="443" r:id="rId61"/>
    <p:sldId id="422" r:id="rId62"/>
    <p:sldId id="424" r:id="rId63"/>
    <p:sldId id="425" r:id="rId64"/>
    <p:sldId id="423" r:id="rId65"/>
    <p:sldId id="420" r:id="rId66"/>
    <p:sldId id="428" r:id="rId67"/>
    <p:sldId id="436" r:id="rId68"/>
    <p:sldId id="485" r:id="rId69"/>
    <p:sldId id="486" r:id="rId70"/>
    <p:sldId id="487" r:id="rId71"/>
    <p:sldId id="488" r:id="rId72"/>
    <p:sldId id="490" r:id="rId73"/>
    <p:sldId id="492" r:id="rId74"/>
    <p:sldId id="493" r:id="rId75"/>
    <p:sldId id="494" r:id="rId76"/>
    <p:sldId id="495" r:id="rId77"/>
    <p:sldId id="489" r:id="rId78"/>
    <p:sldId id="415" r:id="rId79"/>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Times" charset="0"/>
        <a:ea typeface="ＭＳ Ｐゴシック" pitchFamily="34" charset="-128"/>
        <a:cs typeface="+mn-cs"/>
      </a:defRPr>
    </a:lvl1pPr>
    <a:lvl2pPr marL="457200" algn="l" rtl="0" eaLnBrk="0" fontAlgn="base" hangingPunct="0">
      <a:spcBef>
        <a:spcPct val="0"/>
      </a:spcBef>
      <a:spcAft>
        <a:spcPct val="0"/>
      </a:spcAft>
      <a:defRPr b="1" kern="1200">
        <a:solidFill>
          <a:schemeClr val="tx1"/>
        </a:solidFill>
        <a:latin typeface="Times" charset="0"/>
        <a:ea typeface="ＭＳ Ｐゴシック" pitchFamily="34" charset="-128"/>
        <a:cs typeface="+mn-cs"/>
      </a:defRPr>
    </a:lvl2pPr>
    <a:lvl3pPr marL="914400" algn="l" rtl="0" eaLnBrk="0" fontAlgn="base" hangingPunct="0">
      <a:spcBef>
        <a:spcPct val="0"/>
      </a:spcBef>
      <a:spcAft>
        <a:spcPct val="0"/>
      </a:spcAft>
      <a:defRPr b="1" kern="1200">
        <a:solidFill>
          <a:schemeClr val="tx1"/>
        </a:solidFill>
        <a:latin typeface="Times" charset="0"/>
        <a:ea typeface="ＭＳ Ｐゴシック" pitchFamily="34" charset="-128"/>
        <a:cs typeface="+mn-cs"/>
      </a:defRPr>
    </a:lvl3pPr>
    <a:lvl4pPr marL="1371600" algn="l" rtl="0" eaLnBrk="0" fontAlgn="base" hangingPunct="0">
      <a:spcBef>
        <a:spcPct val="0"/>
      </a:spcBef>
      <a:spcAft>
        <a:spcPct val="0"/>
      </a:spcAft>
      <a:defRPr b="1" kern="1200">
        <a:solidFill>
          <a:schemeClr val="tx1"/>
        </a:solidFill>
        <a:latin typeface="Times" charset="0"/>
        <a:ea typeface="ＭＳ Ｐゴシック" pitchFamily="34" charset="-128"/>
        <a:cs typeface="+mn-cs"/>
      </a:defRPr>
    </a:lvl4pPr>
    <a:lvl5pPr marL="1828800" algn="l" rtl="0" eaLnBrk="0" fontAlgn="base" hangingPunct="0">
      <a:spcBef>
        <a:spcPct val="0"/>
      </a:spcBef>
      <a:spcAft>
        <a:spcPct val="0"/>
      </a:spcAft>
      <a:defRPr b="1" kern="1200">
        <a:solidFill>
          <a:schemeClr val="tx1"/>
        </a:solidFill>
        <a:latin typeface="Times" charset="0"/>
        <a:ea typeface="ＭＳ Ｐゴシック" pitchFamily="34" charset="-128"/>
        <a:cs typeface="+mn-cs"/>
      </a:defRPr>
    </a:lvl5pPr>
    <a:lvl6pPr marL="2286000" algn="l" defTabSz="914400" rtl="0" eaLnBrk="1" latinLnBrk="0" hangingPunct="1">
      <a:defRPr b="1" kern="1200">
        <a:solidFill>
          <a:schemeClr val="tx1"/>
        </a:solidFill>
        <a:latin typeface="Times" charset="0"/>
        <a:ea typeface="ＭＳ Ｐゴシック" pitchFamily="34" charset="-128"/>
        <a:cs typeface="+mn-cs"/>
      </a:defRPr>
    </a:lvl6pPr>
    <a:lvl7pPr marL="2743200" algn="l" defTabSz="914400" rtl="0" eaLnBrk="1" latinLnBrk="0" hangingPunct="1">
      <a:defRPr b="1" kern="1200">
        <a:solidFill>
          <a:schemeClr val="tx1"/>
        </a:solidFill>
        <a:latin typeface="Times" charset="0"/>
        <a:ea typeface="ＭＳ Ｐゴシック" pitchFamily="34" charset="-128"/>
        <a:cs typeface="+mn-cs"/>
      </a:defRPr>
    </a:lvl7pPr>
    <a:lvl8pPr marL="3200400" algn="l" defTabSz="914400" rtl="0" eaLnBrk="1" latinLnBrk="0" hangingPunct="1">
      <a:defRPr b="1" kern="1200">
        <a:solidFill>
          <a:schemeClr val="tx1"/>
        </a:solidFill>
        <a:latin typeface="Times" charset="0"/>
        <a:ea typeface="ＭＳ Ｐゴシック" pitchFamily="34" charset="-128"/>
        <a:cs typeface="+mn-cs"/>
      </a:defRPr>
    </a:lvl8pPr>
    <a:lvl9pPr marL="3657600" algn="l" defTabSz="914400" rtl="0" eaLnBrk="1" latinLnBrk="0" hangingPunct="1">
      <a:defRPr b="1" kern="1200">
        <a:solidFill>
          <a:schemeClr val="tx1"/>
        </a:solidFill>
        <a:latin typeface="Times"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5995C"/>
    <a:srgbClr val="FF9966"/>
    <a:srgbClr val="0000CC"/>
    <a:srgbClr val="FF0000"/>
    <a:srgbClr val="FF9999"/>
    <a:srgbClr val="00FF00"/>
    <a:srgbClr val="2B0122"/>
    <a:srgbClr val="000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41" autoAdjust="0"/>
  </p:normalViewPr>
  <p:slideViewPr>
    <p:cSldViewPr snapToGrid="0" snapToObjects="1">
      <p:cViewPr varScale="1">
        <p:scale>
          <a:sx n="76" d="100"/>
          <a:sy n="76" d="100"/>
        </p:scale>
        <p:origin x="-1794" y="-102"/>
      </p:cViewPr>
      <p:guideLst>
        <p:guide orient="horz" pos="2160"/>
        <p:guide pos="2880"/>
      </p:guideLst>
    </p:cSldViewPr>
  </p:slideViewPr>
  <p:outlineViewPr>
    <p:cViewPr>
      <p:scale>
        <a:sx n="50" d="100"/>
        <a:sy n="50"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Lst>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100" d="100"/>
          <a:sy n="100" d="100"/>
        </p:scale>
        <p:origin x="-1200"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20.xml"/><Relationship Id="rId13" Type="http://schemas.openxmlformats.org/officeDocument/2006/relationships/slide" Target="slides/slide31.xml"/><Relationship Id="rId18" Type="http://schemas.openxmlformats.org/officeDocument/2006/relationships/slide" Target="slides/slide39.xml"/><Relationship Id="rId26" Type="http://schemas.openxmlformats.org/officeDocument/2006/relationships/slide" Target="slides/slide59.xml"/><Relationship Id="rId3" Type="http://schemas.openxmlformats.org/officeDocument/2006/relationships/slide" Target="slides/slide4.xml"/><Relationship Id="rId21" Type="http://schemas.openxmlformats.org/officeDocument/2006/relationships/slide" Target="slides/slide50.xml"/><Relationship Id="rId7" Type="http://schemas.openxmlformats.org/officeDocument/2006/relationships/slide" Target="slides/slide18.xml"/><Relationship Id="rId12" Type="http://schemas.openxmlformats.org/officeDocument/2006/relationships/slide" Target="slides/slide30.xml"/><Relationship Id="rId17" Type="http://schemas.openxmlformats.org/officeDocument/2006/relationships/slide" Target="slides/slide38.xml"/><Relationship Id="rId25" Type="http://schemas.openxmlformats.org/officeDocument/2006/relationships/slide" Target="slides/slide57.xml"/><Relationship Id="rId2" Type="http://schemas.openxmlformats.org/officeDocument/2006/relationships/slide" Target="slides/slide3.xml"/><Relationship Id="rId16" Type="http://schemas.openxmlformats.org/officeDocument/2006/relationships/slide" Target="slides/slide37.xml"/><Relationship Id="rId20" Type="http://schemas.openxmlformats.org/officeDocument/2006/relationships/slide" Target="slides/slide47.xml"/><Relationship Id="rId29" Type="http://schemas.openxmlformats.org/officeDocument/2006/relationships/slide" Target="slides/slide78.xml"/><Relationship Id="rId1" Type="http://schemas.openxmlformats.org/officeDocument/2006/relationships/slide" Target="slides/slide2.xml"/><Relationship Id="rId6" Type="http://schemas.openxmlformats.org/officeDocument/2006/relationships/slide" Target="slides/slide15.xml"/><Relationship Id="rId11" Type="http://schemas.openxmlformats.org/officeDocument/2006/relationships/slide" Target="slides/slide29.xml"/><Relationship Id="rId24" Type="http://schemas.openxmlformats.org/officeDocument/2006/relationships/slide" Target="slides/slide56.xml"/><Relationship Id="rId5" Type="http://schemas.openxmlformats.org/officeDocument/2006/relationships/slide" Target="slides/slide14.xml"/><Relationship Id="rId15" Type="http://schemas.openxmlformats.org/officeDocument/2006/relationships/slide" Target="slides/slide36.xml"/><Relationship Id="rId23" Type="http://schemas.openxmlformats.org/officeDocument/2006/relationships/slide" Target="slides/slide55.xml"/><Relationship Id="rId28" Type="http://schemas.openxmlformats.org/officeDocument/2006/relationships/slide" Target="slides/slide67.xml"/><Relationship Id="rId10" Type="http://schemas.openxmlformats.org/officeDocument/2006/relationships/slide" Target="slides/slide23.xml"/><Relationship Id="rId19" Type="http://schemas.openxmlformats.org/officeDocument/2006/relationships/slide" Target="slides/slide46.xml"/><Relationship Id="rId4" Type="http://schemas.openxmlformats.org/officeDocument/2006/relationships/slide" Target="slides/slide8.xml"/><Relationship Id="rId9" Type="http://schemas.openxmlformats.org/officeDocument/2006/relationships/slide" Target="slides/slide22.xml"/><Relationship Id="rId14" Type="http://schemas.openxmlformats.org/officeDocument/2006/relationships/slide" Target="slides/slide32.xml"/><Relationship Id="rId22" Type="http://schemas.openxmlformats.org/officeDocument/2006/relationships/slide" Target="slides/slide54.xml"/><Relationship Id="rId27"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3021013" y="8710613"/>
            <a:ext cx="815975" cy="260350"/>
          </a:xfrm>
          <a:prstGeom prst="rect">
            <a:avLst/>
          </a:prstGeom>
          <a:noFill/>
          <a:ln w="12700">
            <a:noFill/>
            <a:miter lim="800000"/>
            <a:headEnd/>
            <a:tailEnd/>
          </a:ln>
          <a:effectLst/>
        </p:spPr>
        <p:txBody>
          <a:bodyPr wrap="none" lIns="87312" tIns="44450" rIns="87312" bIns="44450">
            <a:spAutoFit/>
          </a:bodyPr>
          <a:lstStyle>
            <a:lvl1pPr defTabSz="868363">
              <a:defRPr sz="2400" b="1">
                <a:solidFill>
                  <a:schemeClr val="tx1"/>
                </a:solidFill>
                <a:latin typeface="Times" charset="0"/>
                <a:ea typeface="ＭＳ Ｐゴシック" pitchFamily="34" charset="-128"/>
              </a:defRPr>
            </a:lvl1pPr>
            <a:lvl2pPr marL="37931725" indent="-37474525" defTabSz="868363">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lnSpc>
                <a:spcPct val="90000"/>
              </a:lnSpc>
            </a:pPr>
            <a:r>
              <a:rPr lang="en-US" altLang="en-US" sz="1200" b="0">
                <a:latin typeface="Book Antiqua" pitchFamily="18" charset="0"/>
              </a:rPr>
              <a:t>Page </a:t>
            </a:r>
            <a:fld id="{227F266E-C061-458D-BB79-A0A24090727B}" type="slidenum">
              <a:rPr lang="en-US" altLang="en-US" sz="1200" b="0">
                <a:latin typeface="Book Antiqua" pitchFamily="18" charset="0"/>
              </a:rPr>
              <a:pPr algn="ctr">
                <a:lnSpc>
                  <a:spcPct val="90000"/>
                </a:lnSpc>
              </a:pPr>
              <a:t>‹#›</a:t>
            </a:fld>
            <a:endParaRPr lang="en-US" altLang="en-US" sz="1200" b="0">
              <a:latin typeface="Book Antiqua" pitchFamily="18" charset="0"/>
            </a:endParaRPr>
          </a:p>
        </p:txBody>
      </p:sp>
    </p:spTree>
    <p:extLst>
      <p:ext uri="{BB962C8B-B14F-4D97-AF65-F5344CB8AC3E}">
        <p14:creationId xmlns:p14="http://schemas.microsoft.com/office/powerpoint/2010/main" val="3451694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457200" y="3294063"/>
            <a:ext cx="5986463" cy="5240337"/>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p>
            <a:pPr lvl="0"/>
            <a:r>
              <a:rPr lang="en-US" altLang="en-US" smtClean="0"/>
              <a:t>Body Text</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051" name="Rectangle 3"/>
          <p:cNvSpPr>
            <a:spLocks noChangeArrowheads="1"/>
          </p:cNvSpPr>
          <p:nvPr/>
        </p:nvSpPr>
        <p:spPr bwMode="auto">
          <a:xfrm>
            <a:off x="3062288" y="8710613"/>
            <a:ext cx="731837" cy="254000"/>
          </a:xfrm>
          <a:prstGeom prst="rect">
            <a:avLst/>
          </a:prstGeom>
          <a:noFill/>
          <a:ln w="12700">
            <a:noFill/>
            <a:miter lim="800000"/>
            <a:headEnd/>
            <a:tailEnd/>
          </a:ln>
          <a:effectLst/>
        </p:spPr>
        <p:txBody>
          <a:bodyPr wrap="none" lIns="87312" tIns="44450" rIns="87312" bIns="44450">
            <a:spAutoFit/>
          </a:bodyPr>
          <a:lstStyle>
            <a:lvl1pPr defTabSz="868363">
              <a:defRPr sz="2400" b="1">
                <a:solidFill>
                  <a:schemeClr val="tx1"/>
                </a:solidFill>
                <a:latin typeface="Times" charset="0"/>
                <a:ea typeface="ＭＳ Ｐゴシック" pitchFamily="34" charset="-128"/>
              </a:defRPr>
            </a:lvl1pPr>
            <a:lvl2pPr marL="37931725" indent="-37474525" defTabSz="868363">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lnSpc>
                <a:spcPct val="90000"/>
              </a:lnSpc>
            </a:pPr>
            <a:r>
              <a:rPr lang="en-US" altLang="en-US" sz="1200" b="0">
                <a:latin typeface="Book Antiqua" pitchFamily="18" charset="0"/>
              </a:rPr>
              <a:t>Page </a:t>
            </a:r>
            <a:fld id="{A07CEB4F-2DB5-4444-813C-AF3F75276CD5}" type="slidenum">
              <a:rPr lang="en-US" altLang="en-US" sz="1200" b="0">
                <a:latin typeface="Book Antiqua" pitchFamily="18" charset="0"/>
              </a:rPr>
              <a:pPr algn="ctr">
                <a:lnSpc>
                  <a:spcPct val="90000"/>
                </a:lnSpc>
              </a:pPr>
              <a:t>‹#›</a:t>
            </a:fld>
            <a:endParaRPr lang="en-US" altLang="en-US" sz="1200" b="0">
              <a:latin typeface="Book Antiqua" pitchFamily="18" charset="0"/>
            </a:endParaRPr>
          </a:p>
        </p:txBody>
      </p:sp>
      <p:sp>
        <p:nvSpPr>
          <p:cNvPr id="16388" name="Rectangle 4"/>
          <p:cNvSpPr>
            <a:spLocks noGrp="1" noRot="1" noChangeAspect="1" noChangeArrowheads="1" noTextEdit="1"/>
          </p:cNvSpPr>
          <p:nvPr>
            <p:ph type="sldImg" idx="2"/>
          </p:nvPr>
        </p:nvSpPr>
        <p:spPr bwMode="auto">
          <a:xfrm>
            <a:off x="1292225" y="31750"/>
            <a:ext cx="4162425" cy="31226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448379300"/>
      </p:ext>
    </p:extLst>
  </p:cSld>
  <p:clrMap bg1="lt1" tx1="dk1" bg2="lt2" tx2="dk2" accent1="accent1" accent2="accent2" accent3="accent3" accent4="accent4" accent5="accent5" accent6="accent6" hlink="hlink" folHlink="folHlink"/>
  <p:hf hdr="0" ftr="0" dt="0"/>
  <p:notesStyle>
    <a:lvl1pPr algn="l" rtl="0" eaLnBrk="0" fontAlgn="base" hangingPunct="0">
      <a:lnSpc>
        <a:spcPct val="90000"/>
      </a:lnSpc>
      <a:spcBef>
        <a:spcPct val="40000"/>
      </a:spcBef>
      <a:spcAft>
        <a:spcPct val="0"/>
      </a:spcAft>
      <a:defRPr sz="1000" kern="1200">
        <a:solidFill>
          <a:schemeClr val="tx1"/>
        </a:solidFill>
        <a:latin typeface="Times" pitchFamily="-108" charset="0"/>
        <a:ea typeface="ＭＳ Ｐゴシック" pitchFamily="-108" charset="-128"/>
        <a:cs typeface="ＭＳ Ｐゴシック" pitchFamily="-108" charset="-128"/>
      </a:defRPr>
    </a:lvl1pPr>
    <a:lvl2pPr marL="457200" algn="l" rtl="0" eaLnBrk="0" fontAlgn="base" hangingPunct="0">
      <a:lnSpc>
        <a:spcPct val="90000"/>
      </a:lnSpc>
      <a:spcBef>
        <a:spcPct val="40000"/>
      </a:spcBef>
      <a:spcAft>
        <a:spcPct val="0"/>
      </a:spcAft>
      <a:defRPr sz="1000" kern="1200">
        <a:solidFill>
          <a:schemeClr val="tx1"/>
        </a:solidFill>
        <a:latin typeface="Times" pitchFamily="-108" charset="0"/>
        <a:ea typeface="ＭＳ Ｐゴシック" pitchFamily="-108" charset="-128"/>
        <a:cs typeface="+mn-cs"/>
      </a:defRPr>
    </a:lvl2pPr>
    <a:lvl3pPr marL="914400" algn="l" rtl="0" eaLnBrk="0" fontAlgn="base" hangingPunct="0">
      <a:lnSpc>
        <a:spcPct val="90000"/>
      </a:lnSpc>
      <a:spcBef>
        <a:spcPct val="40000"/>
      </a:spcBef>
      <a:spcAft>
        <a:spcPct val="0"/>
      </a:spcAft>
      <a:defRPr sz="1000" kern="1200">
        <a:solidFill>
          <a:schemeClr val="tx1"/>
        </a:solidFill>
        <a:latin typeface="Times" pitchFamily="-108" charset="0"/>
        <a:ea typeface="ＭＳ Ｐゴシック" pitchFamily="-108" charset="-128"/>
        <a:cs typeface="+mn-cs"/>
      </a:defRPr>
    </a:lvl3pPr>
    <a:lvl4pPr marL="1371600" algn="l" rtl="0" eaLnBrk="0" fontAlgn="base" hangingPunct="0">
      <a:lnSpc>
        <a:spcPct val="90000"/>
      </a:lnSpc>
      <a:spcBef>
        <a:spcPct val="40000"/>
      </a:spcBef>
      <a:spcAft>
        <a:spcPct val="0"/>
      </a:spcAft>
      <a:defRPr sz="1000" kern="1200">
        <a:solidFill>
          <a:schemeClr val="tx1"/>
        </a:solidFill>
        <a:latin typeface="Times" pitchFamily="-108" charset="0"/>
        <a:ea typeface="ＭＳ Ｐゴシック" pitchFamily="-108" charset="-128"/>
        <a:cs typeface="+mn-cs"/>
      </a:defRPr>
    </a:lvl4pPr>
    <a:lvl5pPr marL="1828800" algn="l" rtl="0" eaLnBrk="0" fontAlgn="base" hangingPunct="0">
      <a:lnSpc>
        <a:spcPct val="90000"/>
      </a:lnSpc>
      <a:spcBef>
        <a:spcPct val="40000"/>
      </a:spcBef>
      <a:spcAft>
        <a:spcPct val="0"/>
      </a:spcAft>
      <a:defRPr sz="1000" kern="1200">
        <a:solidFill>
          <a:schemeClr val="tx1"/>
        </a:solidFill>
        <a:latin typeface="Times" pitchFamily="-108" charset="0"/>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p:cNvSpPr>
          <p:nvPr>
            <p:ph type="sldImg"/>
          </p:nvPr>
        </p:nvSpPr>
        <p:spPr>
          <a:solidFill>
            <a:srgbClr val="FFFFFF"/>
          </a:solidFill>
          <a:ln/>
        </p:spPr>
      </p:sp>
      <p:sp>
        <p:nvSpPr>
          <p:cNvPr id="19459" name="Rectangle 3"/>
          <p:cNvSpPr>
            <a:spLocks noGrp="1" noChangeArrowheads="1"/>
          </p:cNvSpPr>
          <p:nvPr>
            <p:ph type="body" idx="1"/>
          </p:nvPr>
        </p:nvSpPr>
        <p:spPr>
          <a:solidFill>
            <a:srgbClr val="FFFFFF"/>
          </a:solidFill>
          <a:ln>
            <a:solidFill>
              <a:srgbClr val="000000"/>
            </a:solidFill>
          </a:ln>
        </p:spPr>
        <p:txBody>
          <a:bodyPr/>
          <a:lstStyle/>
          <a:p>
            <a:r>
              <a:rPr lang="en-US" altLang="en-US" smtClean="0">
                <a:latin typeface="Times" charset="0"/>
                <a:ea typeface="ＭＳ Ｐゴシック" pitchFamily="34" charset="-128"/>
              </a:rPr>
              <a:t>The lectures do not follow the book verbatim</a:t>
            </a:r>
          </a:p>
          <a:p>
            <a:pPr lvl="1"/>
            <a:r>
              <a:rPr lang="en-US" altLang="en-US" smtClean="0">
                <a:latin typeface="Times" charset="0"/>
                <a:ea typeface="ＭＳ Ｐゴシック" pitchFamily="34" charset="-128"/>
              </a:rPr>
              <a:t>The best way to prepare for the lecture is to read the relevant material before the lecture</a:t>
            </a:r>
          </a:p>
          <a:p>
            <a:pPr lvl="1"/>
            <a:endParaRPr lang="en-US" altLang="en-US" smtClean="0">
              <a:latin typeface="Times" charset="0"/>
              <a:ea typeface="ＭＳ Ｐゴシック" pitchFamily="34" charset="-128"/>
            </a:endParaRPr>
          </a:p>
          <a:p>
            <a:r>
              <a:rPr lang="en-US" altLang="en-US" smtClean="0">
                <a:latin typeface="Times" charset="0"/>
                <a:ea typeface="ＭＳ Ｐゴシック" pitchFamily="34" charset="-128"/>
              </a:rPr>
              <a:t>We are in the middle of Chapter 4</a:t>
            </a:r>
          </a:p>
          <a:p>
            <a:pPr lvl="1"/>
            <a:r>
              <a:rPr lang="en-US" altLang="en-US" smtClean="0">
                <a:latin typeface="Times" charset="0"/>
                <a:ea typeface="ＭＳ Ｐゴシック" pitchFamily="34" charset="-128"/>
              </a:rPr>
              <a:t>Functional modeling: Scenarios and Use casesReread Ch 2,  pp. 46 - 51</a:t>
            </a:r>
          </a:p>
          <a:p>
            <a:pPr lvl="1"/>
            <a:r>
              <a:rPr lang="en-US" altLang="en-US" smtClean="0">
                <a:latin typeface="Times" charset="0"/>
                <a:ea typeface="ＭＳ Ｐゴシック" pitchFamily="34" charset="-128"/>
              </a:rPr>
              <a:t>Structural modeling: Class diagrams:  Reread Ch 2,  pp.52 - 59</a:t>
            </a:r>
          </a:p>
          <a:p>
            <a:pPr lvl="1"/>
            <a:endParaRPr lang="en-US" altLang="en-US" smtClean="0">
              <a:latin typeface="Times" charset="0"/>
              <a:ea typeface="ＭＳ Ｐゴシック" pitchFamily="34" charset="-128"/>
            </a:endParaRPr>
          </a:p>
          <a:p>
            <a:endParaRPr lang="en-US" altLang="en-US" smtClean="0">
              <a:latin typeface="Times" charset="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charset="0"/>
              <a:ea typeface="ＭＳ Ｐゴシック" pitchFamily="34" charset="-128"/>
            </a:endParaRPr>
          </a:p>
        </p:txBody>
      </p:sp>
      <p:sp>
        <p:nvSpPr>
          <p:cNvPr id="38915" name="Rectangle 3"/>
          <p:cNvSpPr>
            <a:spLocks noGrp="1" noRot="1" noChangeAspect="1" noChangeArrowheads="1" noTextEdit="1"/>
          </p:cNvSpPr>
          <p:nvPr>
            <p:ph type="sldImg"/>
          </p:nvPr>
        </p:nvSpPr>
        <p:spPr>
          <a:ln cap="flat"/>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Times" charset="0"/>
              <a:ea typeface="ＭＳ Ｐゴシック" pitchFamily="34" charset="-128"/>
            </a:endParaRPr>
          </a:p>
        </p:txBody>
      </p:sp>
      <p:sp>
        <p:nvSpPr>
          <p:cNvPr id="40963" name="Rectangle 3"/>
          <p:cNvSpPr>
            <a:spLocks noGrp="1" noRot="1" noChangeAspect="1" noChangeArrowheads="1" noTextEdit="1"/>
          </p:cNvSpPr>
          <p:nvPr>
            <p:ph type="sldImg"/>
          </p:nvPr>
        </p:nvSpPr>
        <p:spPr>
          <a:ln cap="flat"/>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Times" charset="0"/>
                <a:ea typeface="ＭＳ Ｐゴシック" pitchFamily="34" charset="-128"/>
              </a:rPr>
              <a:t>Example: Functionality vs usability. Is a system with 100 functions usable? How about a large scale menu?</a:t>
            </a:r>
          </a:p>
          <a:p>
            <a:r>
              <a:rPr lang="en-US" altLang="en-US" dirty="0" smtClean="0">
                <a:latin typeface="Times" charset="0"/>
                <a:ea typeface="ＭＳ Ｐゴシック" pitchFamily="34" charset="-128"/>
              </a:rPr>
              <a:t>Low Cost vs Robustness: A low cost system does not check for errors when the user is entering wrong data </a:t>
            </a:r>
          </a:p>
          <a:p>
            <a:r>
              <a:rPr lang="en-US" altLang="en-US" dirty="0" smtClean="0">
                <a:latin typeface="Times" charset="0"/>
                <a:ea typeface="ＭＳ Ｐゴシック" pitchFamily="34" charset="-128"/>
              </a:rPr>
              <a:t>(</a:t>
            </a:r>
            <a:r>
              <a:rPr lang="en-US" altLang="en-US" dirty="0" err="1" smtClean="0">
                <a:latin typeface="Times" charset="0"/>
                <a:ea typeface="ＭＳ Ｐゴシック" pitchFamily="34" charset="-128"/>
              </a:rPr>
              <a:t>ebay</a:t>
            </a:r>
            <a:r>
              <a:rPr lang="en-US" altLang="en-US" dirty="0" smtClean="0">
                <a:latin typeface="Times" charset="0"/>
                <a:ea typeface="ＭＳ Ｐゴシック" pitchFamily="34" charset="-128"/>
              </a:rPr>
              <a:t> Entry 5.00 vs 5,00). Let‘s say you bid for 5, 00 Euro</a:t>
            </a:r>
          </a:p>
          <a:p>
            <a:r>
              <a:rPr lang="en-US" altLang="en-US" dirty="0" smtClean="0">
                <a:latin typeface="Times" charset="0"/>
                <a:ea typeface="ＭＳ Ｐゴシック" pitchFamily="34" charset="-128"/>
              </a:rPr>
              <a:t> In Germany 5,00 is 5 Euros, if the entry routine expects a „.“, then the „,“ might be overlooked,</a:t>
            </a:r>
          </a:p>
          <a:p>
            <a:r>
              <a:rPr lang="en-US" altLang="en-US" dirty="0" smtClean="0">
                <a:latin typeface="Times" charset="0"/>
                <a:ea typeface="ＭＳ Ｐゴシック" pitchFamily="34" charset="-128"/>
              </a:rPr>
              <a:t> and you have bidden. for 500 Dollars!</a:t>
            </a:r>
          </a:p>
          <a:p>
            <a:endParaRPr lang="en-US" altLang="en-US" dirty="0" smtClean="0">
              <a:latin typeface="Times" charset="0"/>
              <a:ea typeface="ＭＳ Ｐゴシック" pitchFamily="34" charset="-128"/>
            </a:endParaRPr>
          </a:p>
          <a:p>
            <a:r>
              <a:rPr lang="en-US" altLang="en-US" dirty="0" smtClean="0">
                <a:latin typeface="Times" charset="0"/>
                <a:ea typeface="ＭＳ Ｐゴシック" pitchFamily="34" charset="-128"/>
              </a:rPr>
              <a:t>Efficiency vs Portability: Can you build a portable real-time game? How do you get high </a:t>
            </a:r>
            <a:r>
              <a:rPr lang="en-US" altLang="en-US" dirty="0" err="1" smtClean="0">
                <a:latin typeface="Times" charset="0"/>
                <a:ea typeface="ＭＳ Ｐゴシック" pitchFamily="34" charset="-128"/>
              </a:rPr>
              <a:t>framerates</a:t>
            </a:r>
            <a:r>
              <a:rPr lang="en-US" altLang="en-US" dirty="0" smtClean="0">
                <a:latin typeface="Times" charset="0"/>
                <a:ea typeface="ＭＳ Ｐゴシック" pitchFamily="34" charset="-128"/>
              </a:rPr>
              <a:t>. Special graphics routines that access the display buffer! That is usually not portable. If you write portable graphics code, say with the OpenGL, then you sometimes might not get the response times you are looking for. All special graphics code is still hand-tailored for a specific machine or graphics processor.</a:t>
            </a:r>
          </a:p>
          <a:p>
            <a:endParaRPr lang="en-US" altLang="en-US" dirty="0" smtClean="0">
              <a:latin typeface="Times" charset="0"/>
              <a:ea typeface="ＭＳ Ｐゴシック" pitchFamily="34" charset="-128"/>
            </a:endParaRPr>
          </a:p>
          <a:p>
            <a:r>
              <a:rPr lang="en-US" altLang="en-US" dirty="0" smtClean="0">
                <a:latin typeface="Times" charset="0"/>
                <a:ea typeface="ＭＳ Ｐゴシック" pitchFamily="34" charset="-128"/>
              </a:rPr>
              <a:t>Rapid development vs. functionality: Let’s say your development time is 5 weeks, you have 5 programmers, your design window is 2 weeks, after design 3 programmers are leaving your company, and your delivery deadline cannot be moved. You are going to reduce the functionality.  Not all the use cases in your model can be implemented nor delivered.</a:t>
            </a:r>
          </a:p>
          <a:p>
            <a:r>
              <a:rPr lang="en-US" altLang="en-US" dirty="0" smtClean="0">
                <a:latin typeface="Times" charset="0"/>
                <a:ea typeface="ＭＳ Ｐゴシック" pitchFamily="34" charset="-128"/>
              </a:rPr>
              <a:t>Cost vs. Reusability:  This is an interesting trade-off, whose validity is changing right now. In the past, if you tried to make your design reusable you had to add extra effort. Recode your data structures (move from array of </a:t>
            </a:r>
            <a:r>
              <a:rPr lang="en-US" altLang="en-US" dirty="0" err="1" smtClean="0">
                <a:latin typeface="Times" charset="0"/>
                <a:ea typeface="ＭＳ Ｐゴシック" pitchFamily="34" charset="-128"/>
              </a:rPr>
              <a:t>int</a:t>
            </a:r>
            <a:r>
              <a:rPr lang="en-US" altLang="en-US" dirty="0" smtClean="0">
                <a:latin typeface="Times" charset="0"/>
                <a:ea typeface="ＭＳ Ｐゴシック" pitchFamily="34" charset="-128"/>
              </a:rPr>
              <a:t> to array of Generic). Moving from a 1-1 association to a many-many association involved more coding and more testing. Nowadays, with design patterns, this trade-off is changing a little bit. You can get reusability pretty cheap if you use design patterns!</a:t>
            </a:r>
          </a:p>
          <a:p>
            <a:endParaRPr lang="en-US" altLang="en-US" dirty="0" smtClean="0">
              <a:latin typeface="Times" charset="0"/>
              <a:ea typeface="ＭＳ Ｐゴシック" pitchFamily="34" charset="-128"/>
            </a:endParaRPr>
          </a:p>
          <a:p>
            <a:r>
              <a:rPr lang="en-US" altLang="en-US" dirty="0" smtClean="0">
                <a:latin typeface="Times" charset="0"/>
                <a:ea typeface="ＭＳ Ｐゴシック" pitchFamily="34" charset="-128"/>
              </a:rPr>
              <a:t>Backward Compatibility vs Readability. </a:t>
            </a:r>
          </a:p>
          <a:p>
            <a:r>
              <a:rPr lang="en-US" altLang="en-US" dirty="0" smtClean="0">
                <a:latin typeface="Times" charset="0"/>
                <a:ea typeface="ＭＳ Ｐゴシック" pitchFamily="34" charset="-128"/>
              </a:rPr>
              <a:t>The same applies to this trade-off. In the past you would guarantee backward compatibility by introducing special switches. </a:t>
            </a:r>
          </a:p>
          <a:p>
            <a:r>
              <a:rPr lang="en-US" altLang="en-US" dirty="0" smtClean="0">
                <a:latin typeface="Times" charset="0"/>
                <a:ea typeface="ＭＳ Ｐゴシック" pitchFamily="34" charset="-128"/>
              </a:rPr>
              <a:t>#</a:t>
            </a:r>
            <a:r>
              <a:rPr lang="en-US" altLang="en-US" dirty="0" err="1" smtClean="0">
                <a:latin typeface="Times" charset="0"/>
                <a:ea typeface="ＭＳ Ｐゴシック" pitchFamily="34" charset="-128"/>
              </a:rPr>
              <a:t>Ifdef</a:t>
            </a:r>
            <a:r>
              <a:rPr lang="en-US" altLang="en-US" dirty="0" smtClean="0">
                <a:latin typeface="Times" charset="0"/>
                <a:ea typeface="ＭＳ Ｐゴシック" pitchFamily="34" charset="-128"/>
              </a:rPr>
              <a:t> </a:t>
            </a:r>
            <a:r>
              <a:rPr lang="en-US" altLang="en-US" dirty="0" err="1" smtClean="0">
                <a:latin typeface="Times" charset="0"/>
                <a:ea typeface="ＭＳ Ｐゴシック" pitchFamily="34" charset="-128"/>
              </a:rPr>
              <a:t>OldSystem</a:t>
            </a:r>
            <a:r>
              <a:rPr lang="en-US" altLang="en-US" dirty="0" smtClean="0">
                <a:latin typeface="Times" charset="0"/>
                <a:ea typeface="ＭＳ Ｐゴシック" pitchFamily="34" charset="-128"/>
              </a:rPr>
              <a:t> then </a:t>
            </a:r>
            <a:r>
              <a:rPr lang="en-US" altLang="en-US" dirty="0" err="1" smtClean="0">
                <a:latin typeface="Times" charset="0"/>
                <a:ea typeface="ＭＳ Ｐゴシック" pitchFamily="34" charset="-128"/>
              </a:rPr>
              <a:t>WriteToPaperTapeWriter</a:t>
            </a:r>
            <a:r>
              <a:rPr lang="en-US" altLang="en-US" dirty="0" smtClean="0">
                <a:latin typeface="Times" charset="0"/>
                <a:ea typeface="ＭＳ Ｐゴシック" pitchFamily="34" charset="-128"/>
              </a:rPr>
              <a:t> </a:t>
            </a:r>
          </a:p>
          <a:p>
            <a:r>
              <a:rPr lang="en-US" altLang="en-US" dirty="0" smtClean="0">
                <a:latin typeface="Times" charset="0"/>
                <a:ea typeface="ＭＳ Ｐゴシック" pitchFamily="34" charset="-128"/>
              </a:rPr>
              <a:t>#</a:t>
            </a:r>
            <a:r>
              <a:rPr lang="en-US" altLang="en-US" dirty="0" err="1" smtClean="0">
                <a:latin typeface="Times" charset="0"/>
                <a:ea typeface="ＭＳ Ｐゴシック" pitchFamily="34" charset="-128"/>
              </a:rPr>
              <a:t>Ifdef</a:t>
            </a:r>
            <a:r>
              <a:rPr lang="en-US" altLang="en-US" dirty="0" smtClean="0">
                <a:latin typeface="Times" charset="0"/>
                <a:ea typeface="ＭＳ Ｐゴシック" pitchFamily="34" charset="-128"/>
              </a:rPr>
              <a:t> </a:t>
            </a:r>
            <a:r>
              <a:rPr lang="en-US" altLang="en-US" dirty="0" err="1" smtClean="0">
                <a:latin typeface="Times" charset="0"/>
                <a:ea typeface="ＭＳ Ｐゴシック" pitchFamily="34" charset="-128"/>
              </a:rPr>
              <a:t>Newsystems</a:t>
            </a:r>
            <a:r>
              <a:rPr lang="en-US" altLang="en-US" dirty="0" smtClean="0">
                <a:latin typeface="Times" charset="0"/>
                <a:ea typeface="ＭＳ Ｐゴシック" pitchFamily="34" charset="-128"/>
              </a:rPr>
              <a:t> then </a:t>
            </a:r>
            <a:r>
              <a:rPr lang="en-US" altLang="en-US" dirty="0" err="1" smtClean="0">
                <a:latin typeface="Times" charset="0"/>
                <a:ea typeface="ＭＳ Ｐゴシック" pitchFamily="34" charset="-128"/>
              </a:rPr>
              <a:t>WritetoCD</a:t>
            </a:r>
            <a:r>
              <a:rPr lang="en-US" altLang="en-US" dirty="0" smtClean="0">
                <a:latin typeface="Times" charset="0"/>
                <a:ea typeface="ＭＳ Ｐゴシック" pitchFamily="34" charset="-128"/>
              </a:rPr>
              <a:t>-R</a:t>
            </a:r>
          </a:p>
          <a:p>
            <a:r>
              <a:rPr lang="en-US" altLang="en-US" dirty="0" smtClean="0">
                <a:latin typeface="Times" charset="0"/>
                <a:ea typeface="ＭＳ Ｐゴシック" pitchFamily="34" charset="-128"/>
              </a:rPr>
              <a:t>Nowadays, again with the use of design patterns, for example, the bridge pattern, you can keep a system backward </a:t>
            </a:r>
            <a:r>
              <a:rPr lang="en-US" altLang="en-US" dirty="0" err="1" smtClean="0">
                <a:latin typeface="Times" charset="0"/>
                <a:ea typeface="ＭＳ Ｐゴシック" pitchFamily="34" charset="-128"/>
              </a:rPr>
              <a:t>compatibile</a:t>
            </a:r>
            <a:r>
              <a:rPr lang="en-US" altLang="en-US" dirty="0" smtClean="0">
                <a:latin typeface="Times" charset="0"/>
                <a:ea typeface="ＭＳ Ｐゴシック" pitchFamily="34" charset="-128"/>
              </a:rPr>
              <a:t> and still keep it readable!</a:t>
            </a:r>
          </a:p>
          <a:p>
            <a:endParaRPr lang="en-US" altLang="en-US" dirty="0" smtClean="0">
              <a:latin typeface="Times" charset="0"/>
              <a:ea typeface="ＭＳ Ｐゴシック" pitchFamily="34" charset="-128"/>
            </a:endParaRPr>
          </a:p>
        </p:txBody>
      </p:sp>
      <p:sp>
        <p:nvSpPr>
          <p:cNvPr id="43011" name="Rectangle 3"/>
          <p:cNvSpPr>
            <a:spLocks noGrp="1" noRot="1" noChangeAspect="1" noChangeArrowheads="1" noTextEdit="1"/>
          </p:cNvSpPr>
          <p:nvPr>
            <p:ph type="sldImg"/>
          </p:nvPr>
        </p:nvSpPr>
        <p:spPr>
          <a:ln cap="flat"/>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charset="0"/>
                <a:ea typeface="ＭＳ Ｐゴシック" pitchFamily="34" charset="-128"/>
              </a:rPr>
              <a:t>Relation of subsystems to each other is similar to object model</a:t>
            </a:r>
          </a:p>
          <a:p>
            <a:r>
              <a:rPr lang="en-US" altLang="en-US" smtClean="0">
                <a:latin typeface="Times" charset="0"/>
                <a:ea typeface="ＭＳ Ｐゴシック" pitchFamily="34" charset="-128"/>
              </a:rPr>
              <a:t>System topology is similar functional model!</a:t>
            </a:r>
          </a:p>
          <a:p>
            <a:r>
              <a:rPr lang="en-US" altLang="en-US" smtClean="0">
                <a:latin typeface="Times" charset="0"/>
                <a:ea typeface="ＭＳ Ｐゴシック" pitchFamily="34" charset="-128"/>
              </a:rPr>
              <a:t>A service is a group of operations  provided by the subsystem</a:t>
            </a:r>
          </a:p>
          <a:p>
            <a:r>
              <a:rPr lang="en-US" altLang="en-US" smtClean="0">
                <a:solidFill>
                  <a:srgbClr val="FF9966"/>
                </a:solidFill>
                <a:latin typeface="Times" charset="0"/>
                <a:ea typeface="ＭＳ Ｐゴシック" pitchFamily="34" charset="-128"/>
              </a:rPr>
              <a:t>Services are defined during system design</a:t>
            </a:r>
            <a:r>
              <a:rPr lang="en-US" altLang="en-US" smtClean="0">
                <a:latin typeface="Times" charset="0"/>
                <a:ea typeface="ＭＳ Ｐゴシック" pitchFamily="34" charset="-128"/>
              </a:rPr>
              <a:t> and refined as subsystem interfaces during object design.</a:t>
            </a:r>
          </a:p>
          <a:p>
            <a:endParaRPr lang="en-US" altLang="en-US" smtClean="0">
              <a:latin typeface="Times" charset="0"/>
              <a:ea typeface="ＭＳ Ｐゴシック" pitchFamily="34" charset="-128"/>
            </a:endParaRPr>
          </a:p>
        </p:txBody>
      </p:sp>
      <p:sp>
        <p:nvSpPr>
          <p:cNvPr id="45059" name="Rectangle 3"/>
          <p:cNvSpPr>
            <a:spLocks noGrp="1" noRot="1" noChangeAspect="1" noChangeArrowheads="1" noTextEdit="1"/>
          </p:cNvSpPr>
          <p:nvPr>
            <p:ph type="sldImg"/>
          </p:nvPr>
        </p:nvSpPr>
        <p:spPr>
          <a:ln cap="flat"/>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charset="0"/>
              <a:ea typeface="ＭＳ Ｐゴシック"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charset="0"/>
              <a:ea typeface="ＭＳ Ｐゴシック"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Times" charset="0"/>
                <a:ea typeface="ＭＳ Ｐゴシック" pitchFamily="34" charset="-128"/>
              </a:rPr>
              <a:t>The goal is a reduction of complexity while change occurs. </a:t>
            </a:r>
          </a:p>
          <a:p>
            <a:r>
              <a:rPr lang="en-US" altLang="en-US" dirty="0" smtClean="0">
                <a:latin typeface="Times" charset="0"/>
                <a:ea typeface="ＭＳ Ｐゴシック" pitchFamily="34" charset="-128"/>
              </a:rPr>
              <a:t>A good subsystem decomposition has maximum coherence and minimum coupling:</a:t>
            </a:r>
          </a:p>
          <a:p>
            <a:pPr lvl="1"/>
            <a:r>
              <a:rPr lang="en-US" altLang="en-US" dirty="0" smtClean="0">
                <a:latin typeface="Times" charset="0"/>
                <a:ea typeface="ＭＳ Ｐゴシック" pitchFamily="34" charset="-128"/>
              </a:rPr>
              <a:t>How can we achieve high coherence?</a:t>
            </a:r>
          </a:p>
          <a:p>
            <a:pPr lvl="1"/>
            <a:r>
              <a:rPr lang="en-US" altLang="en-US" dirty="0" smtClean="0">
                <a:latin typeface="Times" charset="0"/>
                <a:ea typeface="ＭＳ Ｐゴシック" pitchFamily="34" charset="-128"/>
              </a:rPr>
              <a:t>How can we achieve low coupling? </a:t>
            </a:r>
          </a:p>
          <a:p>
            <a:pPr lvl="1"/>
            <a:endParaRPr lang="en-US" altLang="en-US" dirty="0" smtClean="0">
              <a:latin typeface="Times" charset="0"/>
              <a:ea typeface="ＭＳ Ｐゴシック" pitchFamily="34" charset="-128"/>
            </a:endParaRPr>
          </a:p>
          <a:p>
            <a:r>
              <a:rPr lang="en-US" altLang="en-US" dirty="0" smtClean="0">
                <a:solidFill>
                  <a:srgbClr val="2E10FF"/>
                </a:solidFill>
                <a:latin typeface="Times" charset="0"/>
                <a:ea typeface="ＭＳ Ｐゴシック" pitchFamily="34" charset="-128"/>
              </a:rPr>
              <a:t>Coherence</a:t>
            </a:r>
            <a:r>
              <a:rPr lang="en-US" altLang="en-US" dirty="0" smtClean="0">
                <a:latin typeface="Times" charset="0"/>
                <a:ea typeface="ＭＳ Ｐゴシック" pitchFamily="34" charset="-128"/>
              </a:rPr>
              <a:t> measures dependency among classes</a:t>
            </a:r>
          </a:p>
          <a:p>
            <a:pPr lvl="1"/>
            <a:r>
              <a:rPr lang="en-US" altLang="en-US" dirty="0" smtClean="0">
                <a:latin typeface="Times" charset="0"/>
                <a:ea typeface="ＭＳ Ｐゴシック" pitchFamily="34" charset="-128"/>
              </a:rPr>
              <a:t>High coherence: The classes in the subsystem perform similar tasks and are related to each other via associations</a:t>
            </a:r>
          </a:p>
          <a:p>
            <a:pPr lvl="1"/>
            <a:r>
              <a:rPr lang="en-US" altLang="en-US" dirty="0" smtClean="0">
                <a:latin typeface="Times" charset="0"/>
                <a:ea typeface="ＭＳ Ｐゴシック" pitchFamily="34" charset="-128"/>
              </a:rPr>
              <a:t>Low coherence: Lots of miscellaneous and auxiliary classes, no associations</a:t>
            </a:r>
          </a:p>
          <a:p>
            <a:r>
              <a:rPr lang="en-US" altLang="en-US" dirty="0" smtClean="0">
                <a:solidFill>
                  <a:srgbClr val="2E10FF"/>
                </a:solidFill>
                <a:latin typeface="Times" charset="0"/>
                <a:ea typeface="ＭＳ Ｐゴシック" pitchFamily="34" charset="-128"/>
              </a:rPr>
              <a:t>Coupling</a:t>
            </a:r>
            <a:r>
              <a:rPr lang="en-US" altLang="en-US" dirty="0" smtClean="0">
                <a:latin typeface="Times" charset="0"/>
                <a:ea typeface="ＭＳ Ｐゴシック" pitchFamily="34" charset="-128"/>
              </a:rPr>
              <a:t> measures dependency among subsystems</a:t>
            </a:r>
          </a:p>
          <a:p>
            <a:pPr lvl="1"/>
            <a:r>
              <a:rPr lang="en-US" altLang="en-US" dirty="0" smtClean="0">
                <a:latin typeface="Times" charset="0"/>
                <a:ea typeface="ＭＳ Ｐゴシック" pitchFamily="34" charset="-128"/>
              </a:rPr>
              <a:t>High coupling: Changes to one subsystem will have high impact on the other subsystem (model change, massive recompilation,…)</a:t>
            </a:r>
          </a:p>
          <a:p>
            <a:pPr lvl="1"/>
            <a:r>
              <a:rPr lang="en-US" altLang="en-US" dirty="0" smtClean="0">
                <a:latin typeface="Times" charset="0"/>
                <a:ea typeface="ＭＳ Ｐゴシック" pitchFamily="34" charset="-128"/>
              </a:rPr>
              <a:t>Low coupling: A change in one subsystem does not affect any other subsystem</a:t>
            </a:r>
          </a:p>
          <a:p>
            <a:pPr lvl="1"/>
            <a:endParaRPr lang="en-US" altLang="en-US" dirty="0" smtClean="0">
              <a:latin typeface="Times" charset="0"/>
              <a:ea typeface="ＭＳ Ｐゴシック" pitchFamily="34" charset="-128"/>
            </a:endParaRPr>
          </a:p>
          <a:p>
            <a:endParaRPr lang="en-US" altLang="en-US" dirty="0" smtClean="0">
              <a:latin typeface="Times" charset="0"/>
              <a:ea typeface="ＭＳ Ｐゴシック"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Times" charset="0"/>
                <a:ea typeface="ＭＳ Ｐゴシック" pitchFamily="34" charset="-128"/>
              </a:rPr>
              <a:t>The goal is a reduction of complexity while change occurs. </a:t>
            </a:r>
          </a:p>
          <a:p>
            <a:r>
              <a:rPr lang="en-US" altLang="en-US" dirty="0" smtClean="0">
                <a:latin typeface="Times" charset="0"/>
                <a:ea typeface="ＭＳ Ｐゴシック" pitchFamily="34" charset="-128"/>
              </a:rPr>
              <a:t>A good subsystem decomposition has maximum coherence and minimum coupling:</a:t>
            </a:r>
          </a:p>
          <a:p>
            <a:pPr lvl="1"/>
            <a:r>
              <a:rPr lang="en-US" altLang="en-US" dirty="0" smtClean="0">
                <a:latin typeface="Times" charset="0"/>
                <a:ea typeface="ＭＳ Ｐゴシック" pitchFamily="34" charset="-128"/>
              </a:rPr>
              <a:t>How can we achieve high coherence?</a:t>
            </a:r>
          </a:p>
          <a:p>
            <a:pPr lvl="1"/>
            <a:r>
              <a:rPr lang="en-US" altLang="en-US" dirty="0" smtClean="0">
                <a:latin typeface="Times" charset="0"/>
                <a:ea typeface="ＭＳ Ｐゴシック" pitchFamily="34" charset="-128"/>
              </a:rPr>
              <a:t>How can we achieve low coupling? </a:t>
            </a:r>
          </a:p>
          <a:p>
            <a:pPr lvl="1"/>
            <a:endParaRPr lang="en-US" altLang="en-US" dirty="0" smtClean="0">
              <a:latin typeface="Times" charset="0"/>
              <a:ea typeface="ＭＳ Ｐゴシック" pitchFamily="34" charset="-128"/>
            </a:endParaRPr>
          </a:p>
          <a:p>
            <a:r>
              <a:rPr lang="en-US" altLang="en-US" dirty="0" smtClean="0">
                <a:solidFill>
                  <a:srgbClr val="2E10FF"/>
                </a:solidFill>
                <a:latin typeface="Times" charset="0"/>
                <a:ea typeface="ＭＳ Ｐゴシック" pitchFamily="34" charset="-128"/>
              </a:rPr>
              <a:t>Coherence</a:t>
            </a:r>
            <a:r>
              <a:rPr lang="en-US" altLang="en-US" dirty="0" smtClean="0">
                <a:latin typeface="Times" charset="0"/>
                <a:ea typeface="ＭＳ Ｐゴシック" pitchFamily="34" charset="-128"/>
              </a:rPr>
              <a:t> measures dependency among classes</a:t>
            </a:r>
          </a:p>
          <a:p>
            <a:pPr lvl="1"/>
            <a:r>
              <a:rPr lang="en-US" altLang="en-US" dirty="0" smtClean="0">
                <a:latin typeface="Times" charset="0"/>
                <a:ea typeface="ＭＳ Ｐゴシック" pitchFamily="34" charset="-128"/>
              </a:rPr>
              <a:t>High coherence: The classes in the subsystem perform similar tasks and are related to each other via associations</a:t>
            </a:r>
          </a:p>
          <a:p>
            <a:pPr lvl="1"/>
            <a:r>
              <a:rPr lang="en-US" altLang="en-US" dirty="0" smtClean="0">
                <a:latin typeface="Times" charset="0"/>
                <a:ea typeface="ＭＳ Ｐゴシック" pitchFamily="34" charset="-128"/>
              </a:rPr>
              <a:t>Low coherence: Lots of miscellaneous and auxiliary classes, no associations</a:t>
            </a:r>
          </a:p>
          <a:p>
            <a:r>
              <a:rPr lang="en-US" altLang="en-US" dirty="0" smtClean="0">
                <a:solidFill>
                  <a:srgbClr val="2E10FF"/>
                </a:solidFill>
                <a:latin typeface="Times" charset="0"/>
                <a:ea typeface="ＭＳ Ｐゴシック" pitchFamily="34" charset="-128"/>
              </a:rPr>
              <a:t>Coupling</a:t>
            </a:r>
            <a:r>
              <a:rPr lang="en-US" altLang="en-US" dirty="0" smtClean="0">
                <a:latin typeface="Times" charset="0"/>
                <a:ea typeface="ＭＳ Ｐゴシック" pitchFamily="34" charset="-128"/>
              </a:rPr>
              <a:t> measures dependency among subsystems</a:t>
            </a:r>
          </a:p>
          <a:p>
            <a:pPr lvl="1"/>
            <a:r>
              <a:rPr lang="en-US" altLang="en-US" dirty="0" smtClean="0">
                <a:latin typeface="Times" charset="0"/>
                <a:ea typeface="ＭＳ Ｐゴシック" pitchFamily="34" charset="-128"/>
              </a:rPr>
              <a:t>High coupling: Changes to one subsystem will have high impact on the other subsystem (model change, massive recompilation,…)</a:t>
            </a:r>
          </a:p>
          <a:p>
            <a:pPr lvl="1"/>
            <a:r>
              <a:rPr lang="en-US" altLang="en-US" dirty="0" smtClean="0">
                <a:latin typeface="Times" charset="0"/>
                <a:ea typeface="ＭＳ Ｐゴシック" pitchFamily="34" charset="-128"/>
              </a:rPr>
              <a:t>Low coupling: A change in one subsystem does not affect any other subsystem</a:t>
            </a:r>
          </a:p>
          <a:p>
            <a:pPr lvl="1"/>
            <a:endParaRPr lang="en-US" altLang="en-US" dirty="0" smtClean="0">
              <a:latin typeface="Times" charset="0"/>
              <a:ea typeface="ＭＳ Ｐゴシック" pitchFamily="34" charset="-128"/>
            </a:endParaRPr>
          </a:p>
          <a:p>
            <a:endParaRPr lang="en-US" altLang="en-US" dirty="0" smtClean="0">
              <a:latin typeface="Times" charset="0"/>
              <a:ea typeface="ＭＳ Ｐゴシック"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charset="0"/>
                <a:ea typeface="ＭＳ Ｐゴシック" pitchFamily="34" charset="-128"/>
              </a:rPr>
              <a:t>Why is this decomposition bad? It has high coupling, almost every subsystem relies on every other subsystem. </a:t>
            </a:r>
          </a:p>
          <a:p>
            <a:r>
              <a:rPr lang="en-US" altLang="en-US" sz="1800" b="1" smtClean="0">
                <a:latin typeface="Times" charset="0"/>
                <a:ea typeface="ＭＳ Ｐゴシック" pitchFamily="34" charset="-128"/>
              </a:rPr>
              <a:t>Too much “ravioli”…..!</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charset="0"/>
                <a:ea typeface="ＭＳ Ｐゴシック" pitchFamily="34" charset="-128"/>
              </a:rPr>
              <a:t>New type of association: The dashed line means “depends on at runtime”. The solid line means “depends on at compile time”.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body" idx="1"/>
          </p:nvPr>
        </p:nvSpPr>
        <p:spPr>
          <a:ln/>
        </p:spPr>
        <p:txBody>
          <a:bodyPr/>
          <a:lstStyle/>
          <a:p>
            <a:endParaRPr lang="en-US" altLang="en-US" dirty="0" smtClean="0">
              <a:latin typeface="Times" charset="0"/>
              <a:ea typeface="ＭＳ Ｐゴシック" pitchFamily="34" charset="-128"/>
            </a:endParaRPr>
          </a:p>
        </p:txBody>
      </p:sp>
      <p:sp>
        <p:nvSpPr>
          <p:cNvPr id="30723" name="Rectangle 3"/>
          <p:cNvSpPr>
            <a:spLocks noGrp="1" noRot="1" noChangeAspect="1" noChangeArrowheads="1" noTextEdit="1"/>
          </p:cNvSpPr>
          <p:nvPr>
            <p:ph type="sldImg"/>
          </p:nvPr>
        </p:nvSpPr>
        <p:spPr>
          <a:ln cap="flat"/>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charset="0"/>
                <a:ea typeface="ＭＳ Ｐゴシック" pitchFamily="34" charset="-128"/>
              </a:rPr>
              <a:t>What kind of model is good for describing layers and partitions? UML Class diagrams!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charset="0"/>
                <a:ea typeface="ＭＳ Ｐゴシック" pitchFamily="34" charset="-128"/>
              </a:rPr>
              <a:t>What kind of model is good for describing layers and partitions? UML Class diagrams!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charset="0"/>
                <a:ea typeface="ＭＳ Ｐゴシック" pitchFamily="34" charset="-128"/>
              </a:rPr>
              <a:t>Appeared first in 1965, proposed by Dijkstra, 1965, in the design of the T.H.E. system.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Times" charset="0"/>
                <a:ea typeface="ＭＳ Ｐゴシック" pitchFamily="34" charset="-128"/>
              </a:rPr>
              <a:t>A large system should be  decomposed into subsystems using both, layers and partitions</a:t>
            </a:r>
          </a:p>
          <a:p>
            <a:r>
              <a:rPr lang="en-US" altLang="en-US" dirty="0" smtClean="0">
                <a:latin typeface="Times" charset="0"/>
                <a:ea typeface="ＭＳ Ｐゴシック" pitchFamily="34" charset="-128"/>
              </a:rPr>
              <a:t>Layering and partitioning are techniques to achieve low coupling!!!</a:t>
            </a:r>
          </a:p>
          <a:p>
            <a:r>
              <a:rPr lang="en-US" altLang="en-US" dirty="0" smtClean="0">
                <a:latin typeface="Times" charset="0"/>
                <a:ea typeface="ＭＳ Ｐゴシック" pitchFamily="34" charset="-128"/>
              </a:rPr>
              <a:t>In an object-oriented design, each subsystem  makes its layer a subclass of the generic layer class provided by the UI subsystem. </a:t>
            </a:r>
          </a:p>
          <a:p>
            <a:r>
              <a:rPr lang="en-US" altLang="en-US" dirty="0" smtClean="0">
                <a:latin typeface="Times" charset="0"/>
                <a:ea typeface="ＭＳ Ｐゴシック" pitchFamily="34" charset="-128"/>
              </a:rPr>
              <a:t>In JEWEL, each individual subsystem provides its own zoom and refresh methods.</a:t>
            </a:r>
          </a:p>
          <a:p>
            <a:r>
              <a:rPr lang="en-US" altLang="en-US" dirty="0" smtClean="0">
                <a:latin typeface="Times" charset="0"/>
                <a:ea typeface="ＭＳ Ｐゴシック" pitchFamily="34" charset="-128"/>
              </a:rPr>
              <a:t> Ideally the refresh method will be called for every draw operation. The UI subsystem is responsible for knowing when to call for a refresh (but  the UI group will not have to implement it itself: it is a callback method implemented by the visualization and GIS group). All the interfaces with UI (such as how UI will provide the other groups with selection information) should be well documented and agreed on by all groups.</a:t>
            </a:r>
          </a:p>
        </p:txBody>
      </p:sp>
      <p:sp>
        <p:nvSpPr>
          <p:cNvPr id="55299" name="Rectangle 3"/>
          <p:cNvSpPr>
            <a:spLocks noGrp="1" noRot="1" noChangeAspect="1" noChangeArrowheads="1" noTextEdit="1"/>
          </p:cNvSpPr>
          <p:nvPr>
            <p:ph type="sldImg"/>
          </p:nvPr>
        </p:nvSpPr>
        <p:spPr>
          <a:ln cap="flat"/>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charset="0"/>
                <a:ea typeface="ＭＳ Ｐゴシック" pitchFamily="34" charset="-128"/>
              </a:rPr>
              <a:t>Subsystem Decomposition Heuristics</a:t>
            </a:r>
          </a:p>
          <a:p>
            <a:r>
              <a:rPr lang="en-US" altLang="en-US" smtClean="0">
                <a:latin typeface="Times" charset="0"/>
                <a:ea typeface="ＭＳ Ｐゴシック" pitchFamily="34" charset="-128"/>
              </a:rPr>
              <a:t>	- No more than 7+/-2 subsystems</a:t>
            </a:r>
          </a:p>
          <a:p>
            <a:pPr lvl="1"/>
            <a:r>
              <a:rPr lang="en-US" altLang="en-US" smtClean="0">
                <a:latin typeface="Times" charset="0"/>
                <a:ea typeface="ＭＳ Ｐゴシック" pitchFamily="34" charset="-128"/>
              </a:rPr>
              <a:t>More subsystems increase coherence but also complexity (more services)</a:t>
            </a:r>
          </a:p>
          <a:p>
            <a:r>
              <a:rPr lang="en-US" altLang="en-US" smtClean="0">
                <a:latin typeface="Times" charset="0"/>
                <a:ea typeface="ＭＳ Ｐゴシック" pitchFamily="34" charset="-128"/>
              </a:rPr>
              <a:t>    - No more than 4+/-2 layers</a:t>
            </a:r>
          </a:p>
          <a:p>
            <a:pPr lvl="1"/>
            <a:r>
              <a:rPr lang="en-US" altLang="en-US" smtClean="0">
                <a:latin typeface="Times" charset="0"/>
                <a:ea typeface="ＭＳ Ｐゴシック" pitchFamily="34" charset="-128"/>
              </a:rPr>
              <a:t>Good design: Try to find 3 layers!!!! In many cases this is possible. 3-tier-architectures are an example</a:t>
            </a:r>
          </a:p>
          <a:p>
            <a:endParaRPr lang="en-US" altLang="en-US" smtClean="0">
              <a:latin typeface="Times" charset="0"/>
              <a:ea typeface="ＭＳ Ｐゴシック"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p:cNvSpPr>
          <p:nvPr>
            <p:ph type="sldImg"/>
          </p:nvPr>
        </p:nvSpPr>
        <p:spPr>
          <a:solidFill>
            <a:srgbClr val="FFFFFF"/>
          </a:solidFill>
          <a:ln/>
        </p:spPr>
      </p:sp>
      <p:sp>
        <p:nvSpPr>
          <p:cNvPr id="57347" name="Rectangle 3"/>
          <p:cNvSpPr>
            <a:spLocks noGrp="1" noChangeArrowheads="1"/>
          </p:cNvSpPr>
          <p:nvPr>
            <p:ph type="body" idx="1"/>
          </p:nvPr>
        </p:nvSpPr>
        <p:spPr>
          <a:solidFill>
            <a:srgbClr val="FFFFFF"/>
          </a:solidFill>
          <a:ln>
            <a:solidFill>
              <a:srgbClr val="000000"/>
            </a:solidFill>
          </a:ln>
        </p:spPr>
        <p:txBody>
          <a:bodyPr/>
          <a:lstStyle/>
          <a:p>
            <a:r>
              <a:rPr lang="en-US" altLang="en-US" smtClean="0">
                <a:latin typeface="Times" charset="0"/>
                <a:ea typeface="ＭＳ Ｐゴシック" pitchFamily="34" charset="-128"/>
              </a:rPr>
              <a:t>Styles are listed in Chapter 6, p. 237</a:t>
            </a:r>
          </a:p>
          <a:p>
            <a:r>
              <a:rPr lang="en-US" altLang="en-US" smtClean="0">
                <a:latin typeface="Times" charset="0"/>
                <a:ea typeface="ＭＳ Ｐゴシック" pitchFamily="34" charset="-128"/>
              </a:rPr>
              <a:t>We will talk about Client-Server, Peer-To-Peer, Repository and MVC,</a:t>
            </a:r>
          </a:p>
          <a:p>
            <a:r>
              <a:rPr lang="en-US" altLang="en-US" smtClean="0">
                <a:latin typeface="Times" charset="0"/>
                <a:ea typeface="ＭＳ Ｐゴシック" pitchFamily="34" charset="-128"/>
              </a:rPr>
              <a:t>Only in the book: Three-tier, Four-tier , Pipes and Filters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p:cNvSpPr>
          <p:nvPr>
            <p:ph type="sldImg"/>
          </p:nvPr>
        </p:nvSpPr>
        <p:spPr>
          <a:solidFill>
            <a:srgbClr val="FFFFFF"/>
          </a:solidFill>
          <a:ln/>
        </p:spPr>
      </p:sp>
      <p:sp>
        <p:nvSpPr>
          <p:cNvPr id="117763" name="Rectangle 3"/>
          <p:cNvSpPr>
            <a:spLocks noGrp="1" noChangeArrowheads="1"/>
          </p:cNvSpPr>
          <p:nvPr>
            <p:ph type="body" idx="1"/>
          </p:nvPr>
        </p:nvSpPr>
        <p:spPr>
          <a:solidFill>
            <a:srgbClr val="FFFFFF"/>
          </a:solidFill>
          <a:ln>
            <a:solidFill>
              <a:srgbClr val="000000"/>
            </a:solidFill>
          </a:ln>
        </p:spPr>
        <p:txBody>
          <a:bodyPr/>
          <a:lstStyle/>
          <a:p>
            <a:r>
              <a:rPr lang="en-US" altLang="en-US" sz="2400" smtClean="0">
                <a:latin typeface="Verdana" pitchFamily="34" charset="0"/>
                <a:ea typeface="ＭＳ Ｐゴシック" pitchFamily="34" charset="-128"/>
              </a:rPr>
              <a:t>The first blackboard architecture was realized </a:t>
            </a:r>
          </a:p>
          <a:p>
            <a:r>
              <a:rPr lang="en-US" altLang="en-US" sz="2400" smtClean="0">
                <a:latin typeface="Verdana" pitchFamily="34" charset="0"/>
                <a:ea typeface="ＭＳ Ｐゴシック" pitchFamily="34" charset="-128"/>
              </a:rPr>
              <a:t>in the Hearsay II Speech Recognition System at Carnegie Mellon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p:cNvSpPr>
          <p:nvPr>
            <p:ph type="sldImg"/>
          </p:nvPr>
        </p:nvSpPr>
        <p:spPr>
          <a:solidFill>
            <a:srgbClr val="FFFFFF"/>
          </a:solidFill>
          <a:ln/>
        </p:spPr>
      </p:sp>
      <p:sp>
        <p:nvSpPr>
          <p:cNvPr id="124931" name="Rectangle 3"/>
          <p:cNvSpPr>
            <a:spLocks noGrp="1" noChangeArrowheads="1"/>
          </p:cNvSpPr>
          <p:nvPr>
            <p:ph type="body" idx="1"/>
          </p:nvPr>
        </p:nvSpPr>
        <p:spPr>
          <a:solidFill>
            <a:srgbClr val="FFFFFF"/>
          </a:solidFill>
          <a:ln>
            <a:solidFill>
              <a:srgbClr val="000000"/>
            </a:solidFill>
          </a:ln>
        </p:spPr>
        <p:txBody>
          <a:bodyPr/>
          <a:lstStyle/>
          <a:p>
            <a:pPr>
              <a:lnSpc>
                <a:spcPct val="100000"/>
              </a:lnSpc>
              <a:spcBef>
                <a:spcPct val="0"/>
              </a:spcBef>
            </a:pPr>
            <a:r>
              <a:rPr lang="en-US" altLang="en-US" sz="2000" smtClean="0">
                <a:latin typeface="Times" charset="0"/>
                <a:ea typeface="ＭＳ Ｐゴシック" pitchFamily="34" charset="-128"/>
              </a:rPr>
              <a:t>The MVC style is a special case of the repository architectural style:</a:t>
            </a:r>
            <a:endParaRPr lang="en-US" altLang="en-US" sz="2400" smtClean="0">
              <a:latin typeface="Times" charset="0"/>
              <a:ea typeface="ＭＳ Ｐゴシック" pitchFamily="34" charset="-128"/>
            </a:endParaRPr>
          </a:p>
          <a:p>
            <a:pPr lvl="1">
              <a:lnSpc>
                <a:spcPct val="100000"/>
              </a:lnSpc>
              <a:spcBef>
                <a:spcPct val="0"/>
              </a:spcBef>
            </a:pPr>
            <a:r>
              <a:rPr lang="en-US" altLang="en-US" sz="2400" smtClean="0">
                <a:latin typeface="Times" charset="0"/>
                <a:ea typeface="ＭＳ Ｐゴシック" pitchFamily="34" charset="-128"/>
              </a:rPr>
              <a:t>Model subsystem implements the Repository, the Controller subsystem explicitly dictates the control flow</a:t>
            </a:r>
          </a:p>
          <a:p>
            <a:pPr>
              <a:lnSpc>
                <a:spcPct val="100000"/>
              </a:lnSpc>
              <a:spcBef>
                <a:spcPct val="0"/>
              </a:spcBef>
            </a:pPr>
            <a:r>
              <a:rPr lang="en-US" altLang="en-US" sz="2400" smtClean="0">
                <a:latin typeface="Times" charset="0"/>
                <a:ea typeface="ＭＳ Ｐゴシック" pitchFamily="34" charset="-128"/>
              </a:rPr>
              <a:t>Example: Filesystem based on MVC</a:t>
            </a:r>
          </a:p>
          <a:p>
            <a:endParaRPr lang="en-US" altLang="en-US" smtClean="0">
              <a:latin typeface="Times" charset="0"/>
              <a:ea typeface="ＭＳ Ｐゴシック"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Times" charset="0"/>
                <a:ea typeface="ＭＳ Ｐゴシック" pitchFamily="34" charset="-128"/>
              </a:rPr>
              <a:t>Often used in the design of database systems</a:t>
            </a:r>
          </a:p>
          <a:p>
            <a:pPr lvl="1"/>
            <a:r>
              <a:rPr lang="en-US" altLang="en-US" dirty="0" smtClean="0">
                <a:latin typeface="Times" charset="0"/>
                <a:ea typeface="ＭＳ Ｐゴシック" pitchFamily="34" charset="-128"/>
              </a:rPr>
              <a:t>Front-end: User application (client)</a:t>
            </a:r>
          </a:p>
          <a:p>
            <a:pPr lvl="1"/>
            <a:r>
              <a:rPr lang="en-US" altLang="en-US" dirty="0" smtClean="0">
                <a:latin typeface="Times" charset="0"/>
                <a:ea typeface="ＭＳ Ｐゴシック" pitchFamily="34" charset="-128"/>
              </a:rPr>
              <a:t>Back end: Database access and manipulation (server)</a:t>
            </a:r>
          </a:p>
          <a:p>
            <a:r>
              <a:rPr lang="en-US" altLang="en-US" dirty="0" smtClean="0">
                <a:latin typeface="Times" charset="0"/>
                <a:ea typeface="ＭＳ Ｐゴシック" pitchFamily="34" charset="-128"/>
              </a:rPr>
              <a:t>Functions performed by client:</a:t>
            </a:r>
          </a:p>
          <a:p>
            <a:pPr lvl="1"/>
            <a:r>
              <a:rPr lang="en-US" altLang="en-US" dirty="0" smtClean="0">
                <a:latin typeface="Times" charset="0"/>
                <a:ea typeface="ＭＳ Ｐゴシック" pitchFamily="34" charset="-128"/>
              </a:rPr>
              <a:t>Customized user interface, Front-end processing of data</a:t>
            </a:r>
          </a:p>
          <a:p>
            <a:pPr lvl="1"/>
            <a:r>
              <a:rPr lang="en-US" altLang="en-US" dirty="0" smtClean="0">
                <a:latin typeface="Times" charset="0"/>
                <a:ea typeface="ＭＳ Ｐゴシック" pitchFamily="34" charset="-128"/>
              </a:rPr>
              <a:t>Initiation of server remote procedure calls, Access to database server across the network</a:t>
            </a:r>
          </a:p>
          <a:p>
            <a:r>
              <a:rPr lang="en-US" altLang="en-US" dirty="0" smtClean="0">
                <a:latin typeface="Times" charset="0"/>
                <a:ea typeface="ＭＳ Ｐゴシック" pitchFamily="34" charset="-128"/>
              </a:rPr>
              <a:t>Functions performed by the database server:</a:t>
            </a:r>
          </a:p>
          <a:p>
            <a:pPr lvl="1"/>
            <a:r>
              <a:rPr lang="en-US" altLang="en-US" dirty="0" smtClean="0">
                <a:latin typeface="Times" charset="0"/>
                <a:ea typeface="ＭＳ Ｐゴシック" pitchFamily="34" charset="-128"/>
              </a:rPr>
              <a:t>Centralized data management, Data integrity and database consistency</a:t>
            </a:r>
          </a:p>
          <a:p>
            <a:pPr lvl="1"/>
            <a:r>
              <a:rPr lang="en-US" altLang="en-US" dirty="0" smtClean="0">
                <a:latin typeface="Times" charset="0"/>
                <a:ea typeface="ＭＳ Ｐゴシック" pitchFamily="34" charset="-128"/>
              </a:rPr>
              <a:t>Database security, Concurrent operations (multiple user access)</a:t>
            </a:r>
          </a:p>
          <a:p>
            <a:pPr lvl="1"/>
            <a:r>
              <a:rPr lang="en-US" altLang="en-US" dirty="0" smtClean="0">
                <a:latin typeface="Times" charset="0"/>
                <a:ea typeface="ＭＳ Ｐゴシック" pitchFamily="34" charset="-128"/>
              </a:rPr>
              <a:t>Centralized processing (for example archiving)</a:t>
            </a:r>
          </a:p>
          <a:p>
            <a:endParaRPr lang="en-US" altLang="en-US" dirty="0" smtClean="0">
              <a:latin typeface="Times" charset="0"/>
              <a:ea typeface="ＭＳ Ｐゴシック" pitchFamily="34" charset="-128"/>
            </a:endParaRPr>
          </a:p>
        </p:txBody>
      </p:sp>
      <p:sp>
        <p:nvSpPr>
          <p:cNvPr id="96259" name="Rectangle 3"/>
          <p:cNvSpPr>
            <a:spLocks noGrp="1" noRot="1" noChangeAspect="1" noChangeArrowheads="1"/>
          </p:cNvSpPr>
          <p:nvPr>
            <p:ph type="sldImg"/>
          </p:nvPr>
        </p:nvSpPr>
        <p:spPr>
          <a:ln cap="flat"/>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p:cNvSpPr>
          <p:nvPr>
            <p:ph type="sldImg"/>
          </p:nvPr>
        </p:nvSpPr>
        <p:spPr>
          <a:solidFill>
            <a:srgbClr val="FFFFFF"/>
          </a:solidFill>
          <a:ln/>
        </p:spPr>
      </p:sp>
      <p:sp>
        <p:nvSpPr>
          <p:cNvPr id="94211" name="Rectangle 3"/>
          <p:cNvSpPr>
            <a:spLocks noGrp="1" noChangeArrowheads="1"/>
          </p:cNvSpPr>
          <p:nvPr>
            <p:ph type="body" idx="1"/>
          </p:nvPr>
        </p:nvSpPr>
        <p:spPr>
          <a:solidFill>
            <a:srgbClr val="FFFFFF"/>
          </a:solidFill>
          <a:ln>
            <a:solidFill>
              <a:srgbClr val="000000"/>
            </a:solidFill>
          </a:ln>
        </p:spPr>
        <p:txBody>
          <a:bodyPr/>
          <a:lstStyle/>
          <a:p>
            <a:endParaRPr lang="en-US" altLang="en-US" smtClean="0">
              <a:latin typeface="Times" charset="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Helvetica" charset="0"/>
              <a:ea typeface="ＭＳ Ｐゴシック" pitchFamily="34" charset="-128"/>
            </a:endParaRPr>
          </a:p>
        </p:txBody>
      </p:sp>
      <p:sp>
        <p:nvSpPr>
          <p:cNvPr id="22531" name="Rectangle 3"/>
          <p:cNvSpPr>
            <a:spLocks noGrp="1" noRot="1" noChangeAspect="1" noChangeArrowheads="1" noTextEdit="1"/>
          </p:cNvSpPr>
          <p:nvPr>
            <p:ph type="sldImg"/>
          </p:nvPr>
        </p:nvSpPr>
        <p:spPr>
          <a:ln cap="flat"/>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p:cNvSpPr>
          <p:nvPr>
            <p:ph type="sldImg"/>
          </p:nvPr>
        </p:nvSpPr>
        <p:spPr>
          <a:solidFill>
            <a:srgbClr val="FFFFFF"/>
          </a:solidFill>
          <a:ln/>
        </p:spPr>
      </p:sp>
      <p:sp>
        <p:nvSpPr>
          <p:cNvPr id="101379" name="Rectangle 3"/>
          <p:cNvSpPr>
            <a:spLocks noGrp="1" noChangeArrowheads="1"/>
          </p:cNvSpPr>
          <p:nvPr>
            <p:ph type="body" idx="1"/>
          </p:nvPr>
        </p:nvSpPr>
        <p:spPr>
          <a:solidFill>
            <a:srgbClr val="FFFFFF"/>
          </a:solidFill>
          <a:ln>
            <a:solidFill>
              <a:srgbClr val="000000"/>
            </a:solidFill>
          </a:ln>
        </p:spPr>
        <p:txBody>
          <a:bodyPr/>
          <a:lstStyle/>
          <a:p>
            <a:r>
              <a:rPr lang="en-US" altLang="en-US" sz="2400" smtClean="0">
                <a:latin typeface="Verdana" pitchFamily="34" charset="0"/>
                <a:ea typeface="ＭＳ Ｐゴシック" pitchFamily="34" charset="-128"/>
              </a:rPr>
              <a:t>More difficult because of possibility of deadlocks</a:t>
            </a:r>
          </a:p>
          <a:p>
            <a:r>
              <a:rPr lang="en-US" altLang="en-US" sz="2400" smtClean="0">
                <a:solidFill>
                  <a:schemeClr val="tx2"/>
                </a:solidFill>
                <a:latin typeface="Century Gothic" pitchFamily="34" charset="0"/>
                <a:ea typeface="ＭＳ Ｐゴシック" pitchFamily="34" charset="-128"/>
              </a:rPr>
              <a:t>“A Peer is either a Client or a Server</a:t>
            </a:r>
            <a:r>
              <a:rPr lang="en-US" altLang="en-US" smtClean="0">
                <a:latin typeface="Times" charset="0"/>
                <a:ea typeface="ＭＳ Ｐゴシック" pitchFamily="34" charset="-128"/>
              </a:rPr>
              <a:t>”What is the corresponding UML model? </a:t>
            </a:r>
          </a:p>
          <a:p>
            <a:r>
              <a:rPr lang="en-US" altLang="en-US" smtClean="0">
                <a:latin typeface="Times" charset="0"/>
                <a:ea typeface="ＭＳ Ｐゴシック" pitchFamily="34" charset="-128"/>
              </a:rPr>
              <a:t>Make a hint that leads to the answer, that Peer is a superclass for client and server! Use the phrase “either or” and refer to Abbott’s technique!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p:cNvSpPr>
          <p:nvPr>
            <p:ph type="sldImg"/>
          </p:nvPr>
        </p:nvSpPr>
        <p:spPr>
          <a:solidFill>
            <a:srgbClr val="FFFFFF"/>
          </a:solidFill>
          <a:ln/>
        </p:spPr>
      </p:sp>
      <p:sp>
        <p:nvSpPr>
          <p:cNvPr id="103427" name="Rectangle 3"/>
          <p:cNvSpPr>
            <a:spLocks noGrp="1" noChangeArrowheads="1"/>
          </p:cNvSpPr>
          <p:nvPr>
            <p:ph type="body" idx="1"/>
          </p:nvPr>
        </p:nvSpPr>
        <p:spPr>
          <a:solidFill>
            <a:srgbClr val="FFFFFF"/>
          </a:solidFill>
          <a:ln>
            <a:solidFill>
              <a:srgbClr val="000000"/>
            </a:solidFill>
          </a:ln>
        </p:spPr>
        <p:txBody>
          <a:bodyPr/>
          <a:lstStyle/>
          <a:p>
            <a:r>
              <a:rPr lang="en-US" altLang="en-US" sz="2400" smtClean="0">
                <a:latin typeface="Verdana" pitchFamily="34" charset="0"/>
                <a:ea typeface="ＭＳ Ｐゴシック" pitchFamily="34" charset="-128"/>
              </a:rPr>
              <a:t>More difficult because of possibility of deadlocks</a:t>
            </a:r>
          </a:p>
          <a:p>
            <a:r>
              <a:rPr lang="en-US" altLang="en-US" sz="2400" smtClean="0">
                <a:solidFill>
                  <a:schemeClr val="tx2"/>
                </a:solidFill>
                <a:latin typeface="Century Gothic" pitchFamily="34" charset="0"/>
                <a:ea typeface="ＭＳ Ｐゴシック" pitchFamily="34" charset="-128"/>
              </a:rPr>
              <a:t>“A Peer is either a Client or a Server</a:t>
            </a:r>
            <a:r>
              <a:rPr lang="en-US" altLang="en-US" smtClean="0">
                <a:latin typeface="Times" charset="0"/>
                <a:ea typeface="ＭＳ Ｐゴシック" pitchFamily="34" charset="-128"/>
              </a:rPr>
              <a:t>”What is the corresponding UML model? </a:t>
            </a:r>
          </a:p>
          <a:p>
            <a:r>
              <a:rPr lang="en-US" altLang="en-US" smtClean="0">
                <a:latin typeface="Times" charset="0"/>
                <a:ea typeface="ＭＳ Ｐゴシック" pitchFamily="34" charset="-128"/>
              </a:rPr>
              <a:t>Make a hint that leads to the answer, that Peer is a superclass for client and server! Use the phrase “either or” and refer to Abbott’s technique!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charset="0"/>
                <a:ea typeface="ＭＳ Ｐゴシック" pitchFamily="34" charset="-128"/>
              </a:rPr>
              <a:t>Appeared first in 1965, proposed by Dijkstra, 1965, in the design of the T.H.E. system.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charset="0"/>
              <a:ea typeface="ＭＳ Ｐゴシック"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p:cNvSpPr>
          <p:nvPr>
            <p:ph type="sldImg"/>
          </p:nvPr>
        </p:nvSpPr>
        <p:spPr>
          <a:solidFill>
            <a:srgbClr val="FFFFFF"/>
          </a:solidFill>
          <a:ln/>
        </p:spPr>
      </p:sp>
      <p:sp>
        <p:nvSpPr>
          <p:cNvPr id="90115" name="Rectangle 3"/>
          <p:cNvSpPr>
            <a:spLocks noGrp="1" noChangeArrowheads="1"/>
          </p:cNvSpPr>
          <p:nvPr>
            <p:ph type="body" idx="1"/>
          </p:nvPr>
        </p:nvSpPr>
        <p:spPr>
          <a:solidFill>
            <a:srgbClr val="FFFFFF"/>
          </a:solidFill>
          <a:ln>
            <a:solidFill>
              <a:srgbClr val="000000"/>
            </a:solidFill>
          </a:ln>
        </p:spPr>
        <p:txBody>
          <a:bodyPr/>
          <a:lstStyle/>
          <a:p>
            <a:r>
              <a:rPr lang="en-US" altLang="en-US" smtClean="0">
                <a:latin typeface="Times" charset="0"/>
                <a:ea typeface="ＭＳ Ｐゴシック" pitchFamily="34" charset="-128"/>
              </a:rPr>
              <a:t>Specification of the system decomposition is critical</a:t>
            </a:r>
          </a:p>
          <a:p>
            <a:endParaRPr lang="en-US" altLang="en-US" smtClean="0">
              <a:latin typeface="Times" charset="0"/>
              <a:ea typeface="ＭＳ Ｐゴシック" pitchFamily="34" charset="-128"/>
            </a:endParaRPr>
          </a:p>
          <a:p>
            <a:r>
              <a:rPr lang="en-US" altLang="en-US" smtClean="0">
                <a:latin typeface="Times" charset="0"/>
                <a:ea typeface="ＭＳ Ｐゴシック" pitchFamily="34" charset="-128"/>
              </a:rPr>
              <a:t>An architectural style is a pattern or template for subsystem decomposition</a:t>
            </a:r>
          </a:p>
          <a:p>
            <a:endParaRPr lang="en-US" altLang="en-US" smtClean="0">
              <a:latin typeface="Times" charset="0"/>
              <a:ea typeface="ＭＳ Ｐゴシック" pitchFamily="34" charset="-128"/>
            </a:endParaRPr>
          </a:p>
          <a:p>
            <a:endParaRPr lang="en-US" altLang="en-US" smtClean="0">
              <a:latin typeface="Times" charset="0"/>
              <a:ea typeface="ＭＳ Ｐゴシック"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p:cNvSpPr>
          <p:nvPr>
            <p:ph type="sldImg"/>
          </p:nvPr>
        </p:nvSpPr>
        <p:spPr>
          <a:solidFill>
            <a:srgbClr val="FFFFFF"/>
          </a:solidFill>
          <a:ln/>
        </p:spPr>
      </p:sp>
      <p:sp>
        <p:nvSpPr>
          <p:cNvPr id="143363" name="Rectangle 3"/>
          <p:cNvSpPr>
            <a:spLocks noGrp="1" noChangeArrowheads="1"/>
          </p:cNvSpPr>
          <p:nvPr>
            <p:ph type="body" idx="1"/>
          </p:nvPr>
        </p:nvSpPr>
        <p:spPr>
          <a:solidFill>
            <a:srgbClr val="FFFFFF"/>
          </a:solidFill>
          <a:ln>
            <a:solidFill>
              <a:srgbClr val="000000"/>
            </a:solidFill>
          </a:ln>
        </p:spPr>
        <p:txBody>
          <a:bodyPr/>
          <a:lstStyle/>
          <a:p>
            <a:endParaRPr lang="en-US" altLang="en-US" smtClean="0">
              <a:latin typeface="Times" charset="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Times" charset="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charset="0"/>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xfrm>
            <a:off x="838200" y="3810000"/>
            <a:ext cx="5105400" cy="47244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charset="0"/>
                <a:ea typeface="ＭＳ Ｐゴシック" pitchFamily="34" charset="-128"/>
              </a:rPr>
              <a:t>1. Design goals</a:t>
            </a:r>
          </a:p>
          <a:p>
            <a:r>
              <a:rPr lang="en-US" altLang="en-US" smtClean="0">
                <a:latin typeface="Times" charset="0"/>
                <a:ea typeface="ＭＳ Ｐゴシック" pitchFamily="34" charset="-128"/>
              </a:rPr>
              <a:t>2. System decomposition</a:t>
            </a:r>
          </a:p>
          <a:p>
            <a:r>
              <a:rPr lang="en-US" altLang="en-US" smtClean="0">
                <a:latin typeface="Times" charset="0"/>
                <a:ea typeface="ＭＳ Ｐゴシック" pitchFamily="34" charset="-128"/>
              </a:rPr>
              <a:t>      Breaking the system into subsystems, Layers and partitions, System information flow (topology)</a:t>
            </a:r>
          </a:p>
          <a:p>
            <a:r>
              <a:rPr lang="en-US" altLang="en-US" smtClean="0">
                <a:latin typeface="Times" charset="0"/>
                <a:ea typeface="ＭＳ Ｐゴシック" pitchFamily="34" charset="-128"/>
              </a:rPr>
              <a:t>3. Identification of concurrency</a:t>
            </a:r>
          </a:p>
          <a:p>
            <a:r>
              <a:rPr lang="en-US" altLang="en-US" smtClean="0">
                <a:latin typeface="Times" charset="0"/>
                <a:ea typeface="ＭＳ Ｐゴシック" pitchFamily="34" charset="-128"/>
              </a:rPr>
              <a:t>    Threads of control</a:t>
            </a:r>
          </a:p>
          <a:p>
            <a:r>
              <a:rPr lang="en-US" altLang="en-US" smtClean="0">
                <a:latin typeface="Times" charset="0"/>
                <a:ea typeface="ＭＳ Ｐゴシック" pitchFamily="34" charset="-128"/>
              </a:rPr>
              <a:t>4. Hardware/software allocation</a:t>
            </a:r>
          </a:p>
          <a:p>
            <a:r>
              <a:rPr lang="en-US" altLang="en-US" smtClean="0">
                <a:latin typeface="Times" charset="0"/>
                <a:ea typeface="ＭＳ Ｐゴシック" pitchFamily="34" charset="-128"/>
              </a:rPr>
              <a:t>  Estimate hardware requirements,  Hardware/software trade-offs,   Describe processor allocation, Physical connectivity (existing hardware)</a:t>
            </a:r>
          </a:p>
          <a:p>
            <a:r>
              <a:rPr lang="en-US" altLang="en-US" smtClean="0">
                <a:latin typeface="Times" charset="0"/>
                <a:ea typeface="ＭＳ Ｐゴシック" pitchFamily="34" charset="-128"/>
              </a:rPr>
              <a:t>5. Data management</a:t>
            </a:r>
          </a:p>
          <a:p>
            <a:r>
              <a:rPr lang="en-US" altLang="en-US" smtClean="0">
                <a:latin typeface="Times" charset="0"/>
                <a:ea typeface="ＭＳ Ｐゴシック" pitchFamily="34" charset="-128"/>
              </a:rPr>
              <a:t>   Data structures implemented in memory or secondary storage</a:t>
            </a:r>
          </a:p>
          <a:p>
            <a:r>
              <a:rPr lang="en-US" altLang="en-US" smtClean="0">
                <a:latin typeface="Times" charset="0"/>
                <a:ea typeface="ＭＳ Ｐゴシック" pitchFamily="34" charset="-128"/>
              </a:rPr>
              <a:t>6. Global resource handling</a:t>
            </a:r>
          </a:p>
          <a:p>
            <a:r>
              <a:rPr lang="en-US" altLang="en-US" smtClean="0">
                <a:latin typeface="Times" charset="0"/>
                <a:ea typeface="ＭＳ Ｐゴシック" pitchFamily="34" charset="-128"/>
              </a:rPr>
              <a:t>     Choose access control</a:t>
            </a:r>
          </a:p>
          <a:p>
            <a:r>
              <a:rPr lang="en-US" altLang="en-US" smtClean="0">
                <a:latin typeface="Times" charset="0"/>
                <a:ea typeface="ＭＳ Ｐゴシック" pitchFamily="34" charset="-128"/>
              </a:rPr>
              <a:t>7. Software control implementation</a:t>
            </a:r>
          </a:p>
          <a:p>
            <a:r>
              <a:rPr lang="en-US" altLang="en-US" smtClean="0">
                <a:latin typeface="Times" charset="0"/>
                <a:ea typeface="ＭＳ Ｐゴシック" pitchFamily="34" charset="-128"/>
              </a:rPr>
              <a:t>    Procedure-based, event-based, concurrent systems</a:t>
            </a:r>
          </a:p>
          <a:p>
            <a:r>
              <a:rPr lang="en-US" altLang="en-US" smtClean="0">
                <a:latin typeface="Times" charset="0"/>
                <a:ea typeface="ＭＳ Ｐゴシック" pitchFamily="34" charset="-128"/>
              </a:rPr>
              <a:t>8. Boundary conditions</a:t>
            </a:r>
          </a:p>
          <a:p>
            <a:r>
              <a:rPr lang="en-US" altLang="en-US" smtClean="0">
                <a:latin typeface="Times" charset="0"/>
                <a:ea typeface="ＭＳ Ｐゴシック" pitchFamily="34" charset="-128"/>
              </a:rPr>
              <a:t>   Describe behavior at initialization, termination and failure</a:t>
            </a:r>
          </a:p>
          <a:p>
            <a:r>
              <a:rPr lang="en-US" altLang="en-US" smtClean="0">
                <a:latin typeface="Times" charset="0"/>
                <a:ea typeface="ＭＳ Ｐゴシック" pitchFamily="34" charset="-128"/>
              </a:rPr>
              <a:t>9. Feasibility </a:t>
            </a:r>
          </a:p>
          <a:p>
            <a:r>
              <a:rPr lang="en-US" altLang="en-US" smtClean="0">
                <a:latin typeface="Times" charset="0"/>
                <a:ea typeface="ＭＳ Ｐゴシック" pitchFamily="34" charset="-128"/>
              </a:rPr>
              <a:t> Discuss design alternatives, Technological constraints that drive the design, What if the constraints change?</a:t>
            </a:r>
          </a:p>
        </p:txBody>
      </p:sp>
      <p:sp>
        <p:nvSpPr>
          <p:cNvPr id="28675" name="Rectangle 3"/>
          <p:cNvSpPr>
            <a:spLocks noGrp="1" noRot="1" noChangeAspect="1" noChangeArrowheads="1" noTextEdit="1"/>
          </p:cNvSpPr>
          <p:nvPr>
            <p:ph type="sldImg"/>
          </p:nvPr>
        </p:nvSpPr>
        <p:spPr>
          <a:xfrm>
            <a:off x="1227138" y="158750"/>
            <a:ext cx="4098925" cy="3073400"/>
          </a:xfrm>
          <a:ln cap="flat"/>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body" idx="1"/>
          </p:nvPr>
        </p:nvSpPr>
        <p:spPr>
          <a:xfrm>
            <a:off x="838200" y="3810000"/>
            <a:ext cx="5105400" cy="47244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Times" charset="0"/>
              <a:ea typeface="ＭＳ Ｐゴシック" pitchFamily="34" charset="-128"/>
            </a:endParaRPr>
          </a:p>
        </p:txBody>
      </p:sp>
      <p:sp>
        <p:nvSpPr>
          <p:cNvPr id="32771" name="Rectangle 3"/>
          <p:cNvSpPr>
            <a:spLocks noGrp="1" noRot="1" noChangeAspect="1" noChangeArrowheads="1" noTextEdit="1"/>
          </p:cNvSpPr>
          <p:nvPr>
            <p:ph type="sldImg"/>
          </p:nvPr>
        </p:nvSpPr>
        <p:spPr>
          <a:xfrm>
            <a:off x="1227138" y="158750"/>
            <a:ext cx="4098925" cy="3073400"/>
          </a:xfrm>
          <a:ln cap="flat"/>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Times" charset="0"/>
                <a:ea typeface="ＭＳ Ｐゴシック" pitchFamily="34" charset="-128"/>
              </a:rPr>
              <a:t>In Requirements analysis we have beautifully built 3 descriptions of the problem, the models. </a:t>
            </a:r>
          </a:p>
          <a:p>
            <a:r>
              <a:rPr lang="en-US" altLang="en-US" dirty="0" smtClean="0">
                <a:latin typeface="Times" charset="0"/>
                <a:ea typeface="ＭＳ Ｐゴシック" pitchFamily="34" charset="-128"/>
              </a:rPr>
              <a:t>Where do the models go in system design? The above list of system design issues looks a little bit random.</a:t>
            </a:r>
          </a:p>
          <a:p>
            <a:r>
              <a:rPr lang="en-US" altLang="en-US" dirty="0" smtClean="0">
                <a:latin typeface="Times" charset="0"/>
                <a:ea typeface="ＭＳ Ｐゴシック" pitchFamily="34" charset="-128"/>
              </a:rPr>
              <a:t> But there is a reason behind it:</a:t>
            </a:r>
          </a:p>
          <a:p>
            <a:r>
              <a:rPr lang="en-US" altLang="en-US" dirty="0" smtClean="0">
                <a:latin typeface="Times" charset="0"/>
                <a:ea typeface="ＭＳ Ｐゴシック" pitchFamily="34" charset="-128"/>
              </a:rPr>
              <a:t>Nonfunctional Requirements </a:t>
            </a:r>
          </a:p>
          <a:p>
            <a:pPr lvl="1"/>
            <a:r>
              <a:rPr lang="en-US" altLang="en-US" dirty="0" smtClean="0">
                <a:latin typeface="Times" charset="0"/>
                <a:ea typeface="ＭＳ Ｐゴシック" pitchFamily="34" charset="-128"/>
              </a:rPr>
              <a:t>=&gt; Definition of Design Goals </a:t>
            </a:r>
          </a:p>
          <a:p>
            <a:r>
              <a:rPr lang="en-US" altLang="en-US" dirty="0" smtClean="0">
                <a:latin typeface="Times" charset="0"/>
                <a:ea typeface="ＭＳ Ｐゴシック" pitchFamily="34" charset="-128"/>
              </a:rPr>
              <a:t>Functional model </a:t>
            </a:r>
          </a:p>
          <a:p>
            <a:pPr lvl="1"/>
            <a:r>
              <a:rPr lang="en-US" altLang="en-US" dirty="0" smtClean="0">
                <a:latin typeface="Times" charset="0"/>
                <a:ea typeface="ＭＳ Ｐゴシック" pitchFamily="34" charset="-128"/>
              </a:rPr>
              <a:t>=&gt; Subsystem Decomposition (Subsystems based on functional requirements, coherence &amp; coupling)</a:t>
            </a:r>
          </a:p>
          <a:p>
            <a:r>
              <a:rPr lang="en-US" altLang="en-US" dirty="0" smtClean="0">
                <a:latin typeface="Times" charset="0"/>
                <a:ea typeface="ＭＳ Ｐゴシック" pitchFamily="34" charset="-128"/>
              </a:rPr>
              <a:t>Object model </a:t>
            </a:r>
          </a:p>
          <a:p>
            <a:pPr lvl="1"/>
            <a:r>
              <a:rPr lang="en-US" altLang="en-US" dirty="0" smtClean="0">
                <a:latin typeface="Times" charset="0"/>
                <a:ea typeface="ＭＳ Ｐゴシック" pitchFamily="34" charset="-128"/>
              </a:rPr>
              <a:t>=&gt; Hardware/software Mapping  and Data Management (Persistent objects)</a:t>
            </a:r>
          </a:p>
          <a:p>
            <a:r>
              <a:rPr lang="en-US" altLang="en-US" dirty="0" smtClean="0">
                <a:latin typeface="Times" charset="0"/>
                <a:ea typeface="ＭＳ Ｐゴシック" pitchFamily="34" charset="-128"/>
              </a:rPr>
              <a:t>Dynamic model </a:t>
            </a:r>
          </a:p>
          <a:p>
            <a:pPr lvl="1"/>
            <a:r>
              <a:rPr lang="en-US" altLang="en-US" dirty="0" smtClean="0">
                <a:latin typeface="Times" charset="0"/>
                <a:ea typeface="ＭＳ Ｐゴシック" pitchFamily="34" charset="-128"/>
              </a:rPr>
              <a:t>=&gt; Identification of Concurrency, Global Resource Handling, Software Control</a:t>
            </a:r>
          </a:p>
          <a:p>
            <a:r>
              <a:rPr lang="en-US" altLang="en-US" dirty="0" smtClean="0">
                <a:latin typeface="Times" charset="0"/>
                <a:ea typeface="ＭＳ Ｐゴシック" pitchFamily="34" charset="-128"/>
              </a:rPr>
              <a:t> Finally: From the Subsystem Decomposition</a:t>
            </a:r>
          </a:p>
          <a:p>
            <a:pPr lvl="1"/>
            <a:r>
              <a:rPr lang="en-US" altLang="en-US" dirty="0" smtClean="0">
                <a:latin typeface="Times" charset="0"/>
                <a:ea typeface="ＭＳ Ｐゴシック" pitchFamily="34" charset="-128"/>
              </a:rPr>
              <a:t>=&gt; Boundary conditions</a:t>
            </a:r>
          </a:p>
          <a:p>
            <a:endParaRPr lang="en-US" altLang="en-US" dirty="0" smtClean="0">
              <a:latin typeface="Times" charset="0"/>
              <a:ea typeface="ＭＳ Ｐゴシック" pitchFamily="34" charset="-128"/>
            </a:endParaRPr>
          </a:p>
          <a:p>
            <a:endParaRPr lang="en-US" altLang="en-US" dirty="0" smtClean="0">
              <a:latin typeface="Times" charset="0"/>
              <a:ea typeface="ＭＳ Ｐゴシック" pitchFamily="34" charset="-128"/>
            </a:endParaRPr>
          </a:p>
        </p:txBody>
      </p:sp>
      <p:sp>
        <p:nvSpPr>
          <p:cNvPr id="34819" name="Rectangle 3"/>
          <p:cNvSpPr>
            <a:spLocks noGrp="1" noRot="1" noChangeAspect="1" noChangeArrowheads="1" noTextEdit="1"/>
          </p:cNvSpPr>
          <p:nvPr>
            <p:ph type="sldImg"/>
          </p:nvPr>
        </p:nvSpPr>
        <p:spPr>
          <a:ln cap="flat"/>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xfrm>
            <a:off x="838200" y="3810000"/>
            <a:ext cx="5105400" cy="47244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charset="0"/>
                <a:ea typeface="ＭＳ Ｐゴシック" pitchFamily="34" charset="-128"/>
              </a:rPr>
              <a:t>1. Design goals</a:t>
            </a:r>
          </a:p>
          <a:p>
            <a:r>
              <a:rPr lang="en-US" altLang="en-US" smtClean="0">
                <a:latin typeface="Times" charset="0"/>
                <a:ea typeface="ＭＳ Ｐゴシック" pitchFamily="34" charset="-128"/>
              </a:rPr>
              <a:t>2. System decomposition</a:t>
            </a:r>
          </a:p>
          <a:p>
            <a:r>
              <a:rPr lang="en-US" altLang="en-US" smtClean="0">
                <a:latin typeface="Times" charset="0"/>
                <a:ea typeface="ＭＳ Ｐゴシック" pitchFamily="34" charset="-128"/>
              </a:rPr>
              <a:t>      Breaking the system into subsystems, Layers and partitions, System information flow (topology)</a:t>
            </a:r>
          </a:p>
          <a:p>
            <a:r>
              <a:rPr lang="en-US" altLang="en-US" smtClean="0">
                <a:latin typeface="Times" charset="0"/>
                <a:ea typeface="ＭＳ Ｐゴシック" pitchFamily="34" charset="-128"/>
              </a:rPr>
              <a:t>3. Identification of concurrency</a:t>
            </a:r>
          </a:p>
          <a:p>
            <a:r>
              <a:rPr lang="en-US" altLang="en-US" smtClean="0">
                <a:latin typeface="Times" charset="0"/>
                <a:ea typeface="ＭＳ Ｐゴシック" pitchFamily="34" charset="-128"/>
              </a:rPr>
              <a:t>    Threads of control</a:t>
            </a:r>
          </a:p>
          <a:p>
            <a:r>
              <a:rPr lang="en-US" altLang="en-US" smtClean="0">
                <a:latin typeface="Times" charset="0"/>
                <a:ea typeface="ＭＳ Ｐゴシック" pitchFamily="34" charset="-128"/>
              </a:rPr>
              <a:t>4. Hardware/software allocation</a:t>
            </a:r>
          </a:p>
          <a:p>
            <a:r>
              <a:rPr lang="en-US" altLang="en-US" smtClean="0">
                <a:latin typeface="Times" charset="0"/>
                <a:ea typeface="ＭＳ Ｐゴシック" pitchFamily="34" charset="-128"/>
              </a:rPr>
              <a:t>  Estimate hardware requirements,  Hardware/software trade-offs,   Describe processor allocation, Physical connectivity (existing hardware)</a:t>
            </a:r>
          </a:p>
          <a:p>
            <a:r>
              <a:rPr lang="en-US" altLang="en-US" smtClean="0">
                <a:latin typeface="Times" charset="0"/>
                <a:ea typeface="ＭＳ Ｐゴシック" pitchFamily="34" charset="-128"/>
              </a:rPr>
              <a:t>5. Data management</a:t>
            </a:r>
          </a:p>
          <a:p>
            <a:r>
              <a:rPr lang="en-US" altLang="en-US" smtClean="0">
                <a:latin typeface="Times" charset="0"/>
                <a:ea typeface="ＭＳ Ｐゴシック" pitchFamily="34" charset="-128"/>
              </a:rPr>
              <a:t>   Data structures implemented in memory or secondary storage</a:t>
            </a:r>
          </a:p>
          <a:p>
            <a:r>
              <a:rPr lang="en-US" altLang="en-US" smtClean="0">
                <a:latin typeface="Times" charset="0"/>
                <a:ea typeface="ＭＳ Ｐゴシック" pitchFamily="34" charset="-128"/>
              </a:rPr>
              <a:t>6. Global resource handling</a:t>
            </a:r>
          </a:p>
          <a:p>
            <a:r>
              <a:rPr lang="en-US" altLang="en-US" smtClean="0">
                <a:latin typeface="Times" charset="0"/>
                <a:ea typeface="ＭＳ Ｐゴシック" pitchFamily="34" charset="-128"/>
              </a:rPr>
              <a:t>     Choose access control</a:t>
            </a:r>
          </a:p>
          <a:p>
            <a:r>
              <a:rPr lang="en-US" altLang="en-US" smtClean="0">
                <a:latin typeface="Times" charset="0"/>
                <a:ea typeface="ＭＳ Ｐゴシック" pitchFamily="34" charset="-128"/>
              </a:rPr>
              <a:t>7. Software control implementation</a:t>
            </a:r>
          </a:p>
          <a:p>
            <a:r>
              <a:rPr lang="en-US" altLang="en-US" smtClean="0">
                <a:latin typeface="Times" charset="0"/>
                <a:ea typeface="ＭＳ Ｐゴシック" pitchFamily="34" charset="-128"/>
              </a:rPr>
              <a:t>    Procedure-based, event-based, concurrent systems</a:t>
            </a:r>
          </a:p>
          <a:p>
            <a:r>
              <a:rPr lang="en-US" altLang="en-US" smtClean="0">
                <a:latin typeface="Times" charset="0"/>
                <a:ea typeface="ＭＳ Ｐゴシック" pitchFamily="34" charset="-128"/>
              </a:rPr>
              <a:t>8. Boundary conditions</a:t>
            </a:r>
          </a:p>
          <a:p>
            <a:r>
              <a:rPr lang="en-US" altLang="en-US" smtClean="0">
                <a:latin typeface="Times" charset="0"/>
                <a:ea typeface="ＭＳ Ｐゴシック" pitchFamily="34" charset="-128"/>
              </a:rPr>
              <a:t>   Describe behavior at initialization, termination and failure</a:t>
            </a:r>
          </a:p>
          <a:p>
            <a:r>
              <a:rPr lang="en-US" altLang="en-US" smtClean="0">
                <a:latin typeface="Times" charset="0"/>
                <a:ea typeface="ＭＳ Ｐゴシック" pitchFamily="34" charset="-128"/>
              </a:rPr>
              <a:t>9. Feasibility </a:t>
            </a:r>
          </a:p>
          <a:p>
            <a:r>
              <a:rPr lang="en-US" altLang="en-US" smtClean="0">
                <a:latin typeface="Times" charset="0"/>
                <a:ea typeface="ＭＳ Ｐゴシック" pitchFamily="34" charset="-128"/>
              </a:rPr>
              <a:t> Discuss design alternatives, Technological constraints that drive the design, What if the constraints change?</a:t>
            </a:r>
          </a:p>
        </p:txBody>
      </p:sp>
      <p:sp>
        <p:nvSpPr>
          <p:cNvPr id="36867" name="Rectangle 3"/>
          <p:cNvSpPr>
            <a:spLocks noGrp="1" noRot="1" noChangeAspect="1" noChangeArrowheads="1" noTextEdit="1"/>
          </p:cNvSpPr>
          <p:nvPr>
            <p:ph type="sldImg"/>
          </p:nvPr>
        </p:nvSpPr>
        <p:spPr>
          <a:xfrm>
            <a:off x="1227138" y="158750"/>
            <a:ext cx="4098925" cy="3073400"/>
          </a:xfrm>
          <a:ln cap="flat"/>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en-US"/>
              <a:t>Mastertitelformat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Master-Untertitelformat bearbeiten</a:t>
            </a:r>
          </a:p>
        </p:txBody>
      </p:sp>
    </p:spTree>
    <p:extLst>
      <p:ext uri="{BB962C8B-B14F-4D97-AF65-F5344CB8AC3E}">
        <p14:creationId xmlns:p14="http://schemas.microsoft.com/office/powerpoint/2010/main" val="1650163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Mastertitelformat bearbeiten</a:t>
            </a:r>
          </a:p>
        </p:txBody>
      </p:sp>
      <p:sp>
        <p:nvSpPr>
          <p:cNvPr id="3" name="Vertikaler Textplatzhalter 2"/>
          <p:cNvSpPr>
            <a:spLocks noGrp="1"/>
          </p:cNvSpPr>
          <p:nvPr>
            <p:ph type="body" orient="vert" idx="1"/>
          </p:nvPr>
        </p:nvSpPr>
        <p:spPr/>
        <p:txBody>
          <a:bodyPr vert="eaVert"/>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Tree>
    <p:extLst>
      <p:ext uri="{BB962C8B-B14F-4D97-AF65-F5344CB8AC3E}">
        <p14:creationId xmlns:p14="http://schemas.microsoft.com/office/powerpoint/2010/main" val="694695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34150" y="222250"/>
            <a:ext cx="2038350" cy="5873750"/>
          </a:xfrm>
        </p:spPr>
        <p:txBody>
          <a:bodyPr vert="eaVert"/>
          <a:lstStyle/>
          <a:p>
            <a:r>
              <a:rPr lang="en-US"/>
              <a:t>Mastertitelformat bearbeiten</a:t>
            </a:r>
          </a:p>
        </p:txBody>
      </p:sp>
      <p:sp>
        <p:nvSpPr>
          <p:cNvPr id="3" name="Vertikaler Textplatzhalter 2"/>
          <p:cNvSpPr>
            <a:spLocks noGrp="1"/>
          </p:cNvSpPr>
          <p:nvPr>
            <p:ph type="body" orient="vert" idx="1"/>
          </p:nvPr>
        </p:nvSpPr>
        <p:spPr>
          <a:xfrm>
            <a:off x="419100" y="222250"/>
            <a:ext cx="5962650" cy="5873750"/>
          </a:xfrm>
        </p:spPr>
        <p:txBody>
          <a:bodyPr vert="eaVert"/>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Tree>
    <p:extLst>
      <p:ext uri="{BB962C8B-B14F-4D97-AF65-F5344CB8AC3E}">
        <p14:creationId xmlns:p14="http://schemas.microsoft.com/office/powerpoint/2010/main" val="1576999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el, Text und ClipArt">
    <p:spTree>
      <p:nvGrpSpPr>
        <p:cNvPr id="1" name=""/>
        <p:cNvGrpSpPr/>
        <p:nvPr/>
      </p:nvGrpSpPr>
      <p:grpSpPr>
        <a:xfrm>
          <a:off x="0" y="0"/>
          <a:ext cx="0" cy="0"/>
          <a:chOff x="0" y="0"/>
          <a:chExt cx="0" cy="0"/>
        </a:xfrm>
      </p:grpSpPr>
      <p:sp>
        <p:nvSpPr>
          <p:cNvPr id="2" name="Titel 1"/>
          <p:cNvSpPr>
            <a:spLocks noGrp="1"/>
          </p:cNvSpPr>
          <p:nvPr>
            <p:ph type="title"/>
          </p:nvPr>
        </p:nvSpPr>
        <p:spPr>
          <a:xfrm>
            <a:off x="419100" y="222250"/>
            <a:ext cx="8153400" cy="863600"/>
          </a:xfrm>
        </p:spPr>
        <p:txBody>
          <a:bodyPr/>
          <a:lstStyle/>
          <a:p>
            <a:r>
              <a:rPr lang="en-US"/>
              <a:t>Mastertitelformat bearbeiten</a:t>
            </a:r>
          </a:p>
        </p:txBody>
      </p:sp>
      <p:sp>
        <p:nvSpPr>
          <p:cNvPr id="3" name="Textplatzhalter 2"/>
          <p:cNvSpPr>
            <a:spLocks noGrp="1"/>
          </p:cNvSpPr>
          <p:nvPr>
            <p:ph type="body" sz="half" idx="1"/>
          </p:nvPr>
        </p:nvSpPr>
        <p:spPr>
          <a:xfrm>
            <a:off x="533400" y="1295400"/>
            <a:ext cx="3924300" cy="4800600"/>
          </a:xfrm>
        </p:spPr>
        <p:txBody>
          <a:body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
        <p:nvSpPr>
          <p:cNvPr id="4" name="ClipArt-Platzhalter 3"/>
          <p:cNvSpPr>
            <a:spLocks noGrp="1"/>
          </p:cNvSpPr>
          <p:nvPr>
            <p:ph type="clipArt" sz="half" idx="2"/>
          </p:nvPr>
        </p:nvSpPr>
        <p:spPr>
          <a:xfrm>
            <a:off x="4610100" y="1295400"/>
            <a:ext cx="3924300" cy="4800600"/>
          </a:xfrm>
        </p:spPr>
        <p:txBody>
          <a:bodyPr/>
          <a:lstStyle/>
          <a:p>
            <a:pPr lvl="0"/>
            <a:endParaRPr lang="en-US" noProof="0" smtClean="0"/>
          </a:p>
        </p:txBody>
      </p:sp>
    </p:spTree>
    <p:extLst>
      <p:ext uri="{BB962C8B-B14F-4D97-AF65-F5344CB8AC3E}">
        <p14:creationId xmlns:p14="http://schemas.microsoft.com/office/powerpoint/2010/main" val="3299234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sp>
        <p:nvSpPr>
          <p:cNvPr id="3" name="Rectangle 2"/>
          <p:cNvSpPr>
            <a:spLocks noChangeArrowheads="1"/>
          </p:cNvSpPr>
          <p:nvPr/>
        </p:nvSpPr>
        <p:spPr bwMode="auto">
          <a:xfrm rot="16200000">
            <a:off x="-2289969" y="2955132"/>
            <a:ext cx="6416675" cy="474662"/>
          </a:xfrm>
          <a:prstGeom prst="rect">
            <a:avLst/>
          </a:prstGeom>
          <a:noFill/>
          <a:ln w="12700">
            <a:noFill/>
            <a:miter lim="800000"/>
            <a:headEnd/>
            <a:tailEnd/>
          </a:ln>
          <a:effectLst/>
        </p:spPr>
        <p:txBody>
          <a:bodyPr lIns="0" tIns="0" rIns="0" bIns="0"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b="0"/>
              <a:t>Using UML, Patterns, and Java</a:t>
            </a:r>
          </a:p>
        </p:txBody>
      </p:sp>
      <p:sp>
        <p:nvSpPr>
          <p:cNvPr id="4" name="Text Box 5"/>
          <p:cNvSpPr txBox="1">
            <a:spLocks noChangeArrowheads="1"/>
          </p:cNvSpPr>
          <p:nvPr/>
        </p:nvSpPr>
        <p:spPr bwMode="auto">
          <a:xfrm rot="16200000">
            <a:off x="-2644774" y="3160712"/>
            <a:ext cx="6405562" cy="519113"/>
          </a:xfrm>
          <a:prstGeom prst="rect">
            <a:avLst/>
          </a:prstGeom>
          <a:noFill/>
          <a:ln w="12700">
            <a:noFill/>
            <a:miter lim="800000"/>
            <a:headEnd/>
            <a:tailEnd/>
          </a:ln>
          <a:effectLst/>
        </p:spPr>
        <p:txBody>
          <a:bodyPr>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spcBef>
                <a:spcPct val="50000"/>
              </a:spcBef>
            </a:pPr>
            <a:r>
              <a:rPr lang="en-US" altLang="en-US" sz="2800"/>
              <a:t>Object-Oriented Software Engineering</a:t>
            </a:r>
            <a:endParaRPr lang="en-US" altLang="en-US" b="0"/>
          </a:p>
        </p:txBody>
      </p:sp>
      <p:sp>
        <p:nvSpPr>
          <p:cNvPr id="163843" name="Rectangle 3"/>
          <p:cNvSpPr>
            <a:spLocks noGrp="1" noChangeArrowheads="1"/>
          </p:cNvSpPr>
          <p:nvPr>
            <p:ph type="ctrTitle"/>
          </p:nvPr>
        </p:nvSpPr>
        <p:spPr>
          <a:xfrm>
            <a:off x="1485900" y="320675"/>
            <a:ext cx="5638800" cy="2143125"/>
          </a:xfrm>
        </p:spPr>
        <p:txBody>
          <a:bodyPr/>
          <a:lstStyle>
            <a:lvl1pPr algn="ctr">
              <a:defRPr sz="2400" i="0"/>
            </a:lvl1pPr>
          </a:lstStyle>
          <a:p>
            <a:r>
              <a:rPr lang="de-DE"/>
              <a:t>Click to edit Master title style</a:t>
            </a:r>
          </a:p>
        </p:txBody>
      </p:sp>
    </p:spTree>
    <p:extLst>
      <p:ext uri="{BB962C8B-B14F-4D97-AF65-F5344CB8AC3E}">
        <p14:creationId xmlns:p14="http://schemas.microsoft.com/office/powerpoint/2010/main" val="2173993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Mastertitelformat bearbeiten</a:t>
            </a:r>
          </a:p>
        </p:txBody>
      </p:sp>
      <p:sp>
        <p:nvSpPr>
          <p:cNvPr id="3" name="Inhaltsplatzhalter 2"/>
          <p:cNvSpPr>
            <a:spLocks noGrp="1"/>
          </p:cNvSpPr>
          <p:nvPr>
            <p:ph idx="1"/>
          </p:nvPr>
        </p:nvSpPr>
        <p:spPr/>
        <p:txBody>
          <a:body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Tree>
    <p:extLst>
      <p:ext uri="{BB962C8B-B14F-4D97-AF65-F5344CB8AC3E}">
        <p14:creationId xmlns:p14="http://schemas.microsoft.com/office/powerpoint/2010/main" val="2392718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Mastertextformat bearbeiten</a:t>
            </a:r>
          </a:p>
        </p:txBody>
      </p:sp>
    </p:spTree>
    <p:extLst>
      <p:ext uri="{BB962C8B-B14F-4D97-AF65-F5344CB8AC3E}">
        <p14:creationId xmlns:p14="http://schemas.microsoft.com/office/powerpoint/2010/main" val="2900840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Mastertitelformat bearbeiten</a:t>
            </a:r>
          </a:p>
        </p:txBody>
      </p:sp>
      <p:sp>
        <p:nvSpPr>
          <p:cNvPr id="3" name="Inhaltsplatzhalter 2"/>
          <p:cNvSpPr>
            <a:spLocks noGrp="1"/>
          </p:cNvSpPr>
          <p:nvPr>
            <p:ph sz="half" idx="1"/>
          </p:nvPr>
        </p:nvSpPr>
        <p:spPr>
          <a:xfrm>
            <a:off x="533400" y="1295400"/>
            <a:ext cx="39243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
        <p:nvSpPr>
          <p:cNvPr id="4" name="Inhaltsplatzhalter 3"/>
          <p:cNvSpPr>
            <a:spLocks noGrp="1"/>
          </p:cNvSpPr>
          <p:nvPr>
            <p:ph sz="half" idx="2"/>
          </p:nvPr>
        </p:nvSpPr>
        <p:spPr>
          <a:xfrm>
            <a:off x="4610100" y="1295400"/>
            <a:ext cx="39243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Tree>
    <p:extLst>
      <p:ext uri="{BB962C8B-B14F-4D97-AF65-F5344CB8AC3E}">
        <p14:creationId xmlns:p14="http://schemas.microsoft.com/office/powerpoint/2010/main" val="1198410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en-US"/>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Tree>
    <p:extLst>
      <p:ext uri="{BB962C8B-B14F-4D97-AF65-F5344CB8AC3E}">
        <p14:creationId xmlns:p14="http://schemas.microsoft.com/office/powerpoint/2010/main" val="826317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Mastertitelformat bearbeiten</a:t>
            </a:r>
          </a:p>
        </p:txBody>
      </p:sp>
    </p:spTree>
    <p:extLst>
      <p:ext uri="{BB962C8B-B14F-4D97-AF65-F5344CB8AC3E}">
        <p14:creationId xmlns:p14="http://schemas.microsoft.com/office/powerpoint/2010/main" val="2043423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97375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Mastertextformat bearbeiten</a:t>
            </a:r>
          </a:p>
        </p:txBody>
      </p:sp>
    </p:spTree>
    <p:extLst>
      <p:ext uri="{BB962C8B-B14F-4D97-AF65-F5344CB8AC3E}">
        <p14:creationId xmlns:p14="http://schemas.microsoft.com/office/powerpoint/2010/main" val="1428073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Mastertextformat bearbeiten</a:t>
            </a:r>
          </a:p>
        </p:txBody>
      </p:sp>
    </p:spTree>
    <p:extLst>
      <p:ext uri="{BB962C8B-B14F-4D97-AF65-F5344CB8AC3E}">
        <p14:creationId xmlns:p14="http://schemas.microsoft.com/office/powerpoint/2010/main" val="2468534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533400" y="1295400"/>
            <a:ext cx="8001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7" name="Rectangle 3"/>
          <p:cNvSpPr>
            <a:spLocks noGrp="1" noChangeArrowheads="1"/>
          </p:cNvSpPr>
          <p:nvPr>
            <p:ph type="title"/>
          </p:nvPr>
        </p:nvSpPr>
        <p:spPr bwMode="auto">
          <a:xfrm>
            <a:off x="419100" y="222250"/>
            <a:ext cx="81534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ctr" anchorCtr="0" compatLnSpc="1">
            <a:prstTxWarp prst="textNoShape">
              <a:avLst/>
            </a:prstTxWarp>
          </a:bodyPr>
          <a:lstStyle/>
          <a:p>
            <a:pPr lvl="0"/>
            <a:r>
              <a:rPr lang="en-US" altLang="en-US" smtClean="0"/>
              <a:t>Click to edit Master title style</a:t>
            </a:r>
          </a:p>
        </p:txBody>
      </p:sp>
      <p:sp>
        <p:nvSpPr>
          <p:cNvPr id="6" name="Rectangle 3"/>
          <p:cNvSpPr>
            <a:spLocks noChangeArrowheads="1"/>
          </p:cNvSpPr>
          <p:nvPr userDrawn="1"/>
        </p:nvSpPr>
        <p:spPr bwMode="auto">
          <a:xfrm>
            <a:off x="709613" y="6534150"/>
            <a:ext cx="7559675" cy="192088"/>
          </a:xfrm>
          <a:prstGeom prst="rect">
            <a:avLst/>
          </a:prstGeom>
          <a:noFill/>
          <a:ln w="12700">
            <a:noFill/>
            <a:miter lim="800000"/>
            <a:headEnd/>
            <a:tailEnd/>
          </a:ln>
          <a:effectLst/>
        </p:spPr>
        <p:txBody>
          <a:bodyPr wrap="none" lIns="69850" tIns="34925" rIns="69850" bIns="34925">
            <a:spAutoFit/>
          </a:bodyPr>
          <a:lstStyle>
            <a:lvl1pPr defTabSz="514350">
              <a:defRPr sz="2400" b="1">
                <a:solidFill>
                  <a:schemeClr val="tx1"/>
                </a:solidFill>
                <a:latin typeface="Times" charset="0"/>
                <a:ea typeface="ＭＳ Ｐゴシック" pitchFamily="34" charset="-128"/>
              </a:defRPr>
            </a:lvl1pPr>
            <a:lvl2pPr marL="37931725" indent="-37474525" defTabSz="514350">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800"/>
              <a:t>Bernd Bruegge &amp; Allen H. Dutoit 	       		Object-Oriented Software Engineering: Using UML, Patterns, and Java  			    </a:t>
            </a:r>
            <a:fld id="{E74CA5D8-94D8-4C54-89A8-0E82BE76C0A2}" type="slidenum">
              <a:rPr lang="en-US" altLang="en-US" sz="800"/>
              <a:pPr algn="ctr"/>
              <a:t>‹#›</a:t>
            </a:fld>
            <a:endParaRPr lang="en-US" altLang="en-US" sz="800"/>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Lst>
  <p:hf sldNum="0" hdr="0" dt="0"/>
  <p:txStyles>
    <p:titleStyle>
      <a:lvl1pPr algn="l" rtl="0" eaLnBrk="0" fontAlgn="base" hangingPunct="0">
        <a:lnSpc>
          <a:spcPct val="90000"/>
        </a:lnSpc>
        <a:spcBef>
          <a:spcPct val="0"/>
        </a:spcBef>
        <a:spcAft>
          <a:spcPct val="0"/>
        </a:spcAft>
        <a:defRPr sz="3000" b="1">
          <a:solidFill>
            <a:schemeClr val="tx2"/>
          </a:solidFill>
          <a:latin typeface="+mj-lt"/>
          <a:ea typeface="ＭＳ Ｐゴシック" pitchFamily="-108" charset="-128"/>
          <a:cs typeface="ＭＳ Ｐゴシック" pitchFamily="-108" charset="-128"/>
        </a:defRPr>
      </a:lvl1pPr>
      <a:lvl2pPr algn="l" rtl="0" eaLnBrk="0" fontAlgn="base" hangingPunct="0">
        <a:lnSpc>
          <a:spcPct val="90000"/>
        </a:lnSpc>
        <a:spcBef>
          <a:spcPct val="0"/>
        </a:spcBef>
        <a:spcAft>
          <a:spcPct val="0"/>
        </a:spcAft>
        <a:defRPr sz="3000" b="1">
          <a:solidFill>
            <a:schemeClr val="tx2"/>
          </a:solidFill>
          <a:latin typeface="Century Gothic" pitchFamily="-108" charset="0"/>
          <a:ea typeface="ＭＳ Ｐゴシック" pitchFamily="-108" charset="-128"/>
          <a:cs typeface="ＭＳ Ｐゴシック" pitchFamily="-108" charset="-128"/>
        </a:defRPr>
      </a:lvl2pPr>
      <a:lvl3pPr algn="l" rtl="0" eaLnBrk="0" fontAlgn="base" hangingPunct="0">
        <a:lnSpc>
          <a:spcPct val="90000"/>
        </a:lnSpc>
        <a:spcBef>
          <a:spcPct val="0"/>
        </a:spcBef>
        <a:spcAft>
          <a:spcPct val="0"/>
        </a:spcAft>
        <a:defRPr sz="3000" b="1">
          <a:solidFill>
            <a:schemeClr val="tx2"/>
          </a:solidFill>
          <a:latin typeface="Century Gothic" pitchFamily="-108" charset="0"/>
          <a:ea typeface="ＭＳ Ｐゴシック" pitchFamily="-108" charset="-128"/>
          <a:cs typeface="ＭＳ Ｐゴシック" pitchFamily="-108" charset="-128"/>
        </a:defRPr>
      </a:lvl3pPr>
      <a:lvl4pPr algn="l" rtl="0" eaLnBrk="0" fontAlgn="base" hangingPunct="0">
        <a:lnSpc>
          <a:spcPct val="90000"/>
        </a:lnSpc>
        <a:spcBef>
          <a:spcPct val="0"/>
        </a:spcBef>
        <a:spcAft>
          <a:spcPct val="0"/>
        </a:spcAft>
        <a:defRPr sz="3000" b="1">
          <a:solidFill>
            <a:schemeClr val="tx2"/>
          </a:solidFill>
          <a:latin typeface="Century Gothic" pitchFamily="-108" charset="0"/>
          <a:ea typeface="ＭＳ Ｐゴシック" pitchFamily="-108" charset="-128"/>
          <a:cs typeface="ＭＳ Ｐゴシック" pitchFamily="-108" charset="-128"/>
        </a:defRPr>
      </a:lvl4pPr>
      <a:lvl5pPr algn="l" rtl="0" eaLnBrk="0" fontAlgn="base" hangingPunct="0">
        <a:lnSpc>
          <a:spcPct val="90000"/>
        </a:lnSpc>
        <a:spcBef>
          <a:spcPct val="0"/>
        </a:spcBef>
        <a:spcAft>
          <a:spcPct val="0"/>
        </a:spcAft>
        <a:defRPr sz="3000" b="1">
          <a:solidFill>
            <a:schemeClr val="tx2"/>
          </a:solidFill>
          <a:latin typeface="Century Gothic" pitchFamily="-108" charset="0"/>
          <a:ea typeface="ＭＳ Ｐゴシック" pitchFamily="-108" charset="-128"/>
          <a:cs typeface="ＭＳ Ｐゴシック" pitchFamily="-108" charset="-128"/>
        </a:defRPr>
      </a:lvl5pPr>
      <a:lvl6pPr marL="457200" algn="l" rtl="0" eaLnBrk="0" fontAlgn="base" hangingPunct="0">
        <a:lnSpc>
          <a:spcPct val="90000"/>
        </a:lnSpc>
        <a:spcBef>
          <a:spcPct val="0"/>
        </a:spcBef>
        <a:spcAft>
          <a:spcPct val="0"/>
        </a:spcAft>
        <a:defRPr sz="3000" b="1">
          <a:solidFill>
            <a:schemeClr val="tx2"/>
          </a:solidFill>
          <a:latin typeface="Century Gothic" pitchFamily="-108" charset="0"/>
        </a:defRPr>
      </a:lvl6pPr>
      <a:lvl7pPr marL="914400" algn="l" rtl="0" eaLnBrk="0" fontAlgn="base" hangingPunct="0">
        <a:lnSpc>
          <a:spcPct val="90000"/>
        </a:lnSpc>
        <a:spcBef>
          <a:spcPct val="0"/>
        </a:spcBef>
        <a:spcAft>
          <a:spcPct val="0"/>
        </a:spcAft>
        <a:defRPr sz="3000" b="1">
          <a:solidFill>
            <a:schemeClr val="tx2"/>
          </a:solidFill>
          <a:latin typeface="Century Gothic" pitchFamily="-108" charset="0"/>
        </a:defRPr>
      </a:lvl7pPr>
      <a:lvl8pPr marL="1371600" algn="l" rtl="0" eaLnBrk="0" fontAlgn="base" hangingPunct="0">
        <a:lnSpc>
          <a:spcPct val="90000"/>
        </a:lnSpc>
        <a:spcBef>
          <a:spcPct val="0"/>
        </a:spcBef>
        <a:spcAft>
          <a:spcPct val="0"/>
        </a:spcAft>
        <a:defRPr sz="3000" b="1">
          <a:solidFill>
            <a:schemeClr val="tx2"/>
          </a:solidFill>
          <a:latin typeface="Century Gothic" pitchFamily="-108" charset="0"/>
        </a:defRPr>
      </a:lvl8pPr>
      <a:lvl9pPr marL="1828800" algn="l" rtl="0" eaLnBrk="0" fontAlgn="base" hangingPunct="0">
        <a:lnSpc>
          <a:spcPct val="90000"/>
        </a:lnSpc>
        <a:spcBef>
          <a:spcPct val="0"/>
        </a:spcBef>
        <a:spcAft>
          <a:spcPct val="0"/>
        </a:spcAft>
        <a:defRPr sz="3000" b="1">
          <a:solidFill>
            <a:schemeClr val="tx2"/>
          </a:solidFill>
          <a:latin typeface="Century Gothic" pitchFamily="-108" charset="0"/>
        </a:defRPr>
      </a:lvl9pPr>
    </p:titleStyle>
    <p:bodyStyle>
      <a:lvl1pPr marL="285750" indent="-285750" algn="l" rtl="0" eaLnBrk="0" fontAlgn="base" hangingPunct="0">
        <a:lnSpc>
          <a:spcPct val="90000"/>
        </a:lnSpc>
        <a:spcBef>
          <a:spcPct val="30000"/>
        </a:spcBef>
        <a:spcAft>
          <a:spcPct val="0"/>
        </a:spcAft>
        <a:buClr>
          <a:schemeClr val="tx2"/>
        </a:buClr>
        <a:buFont typeface="Times" charset="0"/>
        <a:buChar char="•"/>
        <a:defRPr sz="2400">
          <a:solidFill>
            <a:schemeClr val="tx1"/>
          </a:solidFill>
          <a:latin typeface="+mn-lt"/>
          <a:ea typeface="ＭＳ Ｐゴシック" pitchFamily="-108" charset="-128"/>
          <a:cs typeface="ＭＳ Ｐゴシック" pitchFamily="-108" charset="-128"/>
        </a:defRPr>
      </a:lvl1pPr>
      <a:lvl2pPr marL="685800" indent="-228600" algn="l" rtl="0" eaLnBrk="0" fontAlgn="base" hangingPunct="0">
        <a:lnSpc>
          <a:spcPct val="90000"/>
        </a:lnSpc>
        <a:spcBef>
          <a:spcPct val="30000"/>
        </a:spcBef>
        <a:spcAft>
          <a:spcPct val="0"/>
        </a:spcAft>
        <a:buClr>
          <a:schemeClr val="hlink"/>
        </a:buClr>
        <a:buSzPct val="100000"/>
        <a:buFont typeface="Times" charset="0"/>
        <a:buChar char="•"/>
        <a:defRPr sz="2000">
          <a:solidFill>
            <a:schemeClr val="tx1"/>
          </a:solidFill>
          <a:latin typeface="+mn-lt"/>
          <a:ea typeface="ＭＳ Ｐゴシック" pitchFamily="-108" charset="-128"/>
        </a:defRPr>
      </a:lvl2pPr>
      <a:lvl3pPr marL="1143000" indent="-228600" algn="l" rtl="0" eaLnBrk="0" fontAlgn="base" hangingPunct="0">
        <a:lnSpc>
          <a:spcPct val="90000"/>
        </a:lnSpc>
        <a:spcBef>
          <a:spcPct val="30000"/>
        </a:spcBef>
        <a:spcAft>
          <a:spcPct val="0"/>
        </a:spcAft>
        <a:buClr>
          <a:schemeClr val="tx2"/>
        </a:buClr>
        <a:buFont typeface="Times" charset="0"/>
        <a:buChar char="•"/>
        <a:defRPr sz="2000">
          <a:solidFill>
            <a:schemeClr val="tx1"/>
          </a:solidFill>
          <a:latin typeface="+mn-lt"/>
          <a:ea typeface="ＭＳ Ｐゴシック" pitchFamily="-108" charset="-128"/>
        </a:defRPr>
      </a:lvl3pPr>
      <a:lvl4pPr marL="1543050" indent="-171450" algn="l" rtl="0" eaLnBrk="0" fontAlgn="base" hangingPunct="0">
        <a:lnSpc>
          <a:spcPct val="90000"/>
        </a:lnSpc>
        <a:spcBef>
          <a:spcPct val="30000"/>
        </a:spcBef>
        <a:spcAft>
          <a:spcPct val="0"/>
        </a:spcAft>
        <a:buSzPct val="100000"/>
        <a:buFont typeface="Times" charset="0"/>
        <a:buChar char="•"/>
        <a:defRPr sz="2000">
          <a:solidFill>
            <a:schemeClr val="tx1"/>
          </a:solidFill>
          <a:latin typeface="+mn-lt"/>
          <a:ea typeface="ＭＳ Ｐゴシック" pitchFamily="-108" charset="-128"/>
        </a:defRPr>
      </a:lvl4pPr>
      <a:lvl5pPr marL="2000250" indent="-171450" algn="l" rtl="0" eaLnBrk="0" fontAlgn="base" hangingPunct="0">
        <a:lnSpc>
          <a:spcPct val="90000"/>
        </a:lnSpc>
        <a:spcBef>
          <a:spcPct val="30000"/>
        </a:spcBef>
        <a:spcAft>
          <a:spcPct val="0"/>
        </a:spcAft>
        <a:buSzPct val="100000"/>
        <a:buFont typeface="Times" charset="0"/>
        <a:buChar char="•"/>
        <a:defRPr sz="2000">
          <a:solidFill>
            <a:schemeClr val="tx1"/>
          </a:solidFill>
          <a:latin typeface="+mn-lt"/>
          <a:ea typeface="ＭＳ Ｐゴシック" pitchFamily="-108" charset="-128"/>
        </a:defRPr>
      </a:lvl5pPr>
      <a:lvl6pPr marL="2457450" indent="-171450" algn="l" rtl="0" eaLnBrk="0" fontAlgn="base" hangingPunct="0">
        <a:lnSpc>
          <a:spcPct val="90000"/>
        </a:lnSpc>
        <a:spcBef>
          <a:spcPct val="30000"/>
        </a:spcBef>
        <a:spcAft>
          <a:spcPct val="0"/>
        </a:spcAft>
        <a:buSzPct val="100000"/>
        <a:buFont typeface="Times" pitchFamily="-108" charset="0"/>
        <a:buChar char="•"/>
        <a:defRPr sz="2000">
          <a:solidFill>
            <a:schemeClr val="tx1"/>
          </a:solidFill>
          <a:latin typeface="+mn-lt"/>
          <a:ea typeface="ＭＳ Ｐゴシック" pitchFamily="-108" charset="-128"/>
        </a:defRPr>
      </a:lvl6pPr>
      <a:lvl7pPr marL="2914650" indent="-171450" algn="l" rtl="0" eaLnBrk="0" fontAlgn="base" hangingPunct="0">
        <a:lnSpc>
          <a:spcPct val="90000"/>
        </a:lnSpc>
        <a:spcBef>
          <a:spcPct val="30000"/>
        </a:spcBef>
        <a:spcAft>
          <a:spcPct val="0"/>
        </a:spcAft>
        <a:buSzPct val="100000"/>
        <a:buFont typeface="Times" pitchFamily="-108" charset="0"/>
        <a:buChar char="•"/>
        <a:defRPr sz="2000">
          <a:solidFill>
            <a:schemeClr val="tx1"/>
          </a:solidFill>
          <a:latin typeface="+mn-lt"/>
          <a:ea typeface="ＭＳ Ｐゴシック" pitchFamily="-108" charset="-128"/>
        </a:defRPr>
      </a:lvl7pPr>
      <a:lvl8pPr marL="3371850" indent="-171450" algn="l" rtl="0" eaLnBrk="0" fontAlgn="base" hangingPunct="0">
        <a:lnSpc>
          <a:spcPct val="90000"/>
        </a:lnSpc>
        <a:spcBef>
          <a:spcPct val="30000"/>
        </a:spcBef>
        <a:spcAft>
          <a:spcPct val="0"/>
        </a:spcAft>
        <a:buSzPct val="100000"/>
        <a:buFont typeface="Times" pitchFamily="-108" charset="0"/>
        <a:buChar char="•"/>
        <a:defRPr sz="2000">
          <a:solidFill>
            <a:schemeClr val="tx1"/>
          </a:solidFill>
          <a:latin typeface="+mn-lt"/>
          <a:ea typeface="ＭＳ Ｐゴシック" pitchFamily="-108" charset="-128"/>
        </a:defRPr>
      </a:lvl8pPr>
      <a:lvl9pPr marL="3829050" indent="-171450" algn="l" rtl="0" eaLnBrk="0" fontAlgn="base" hangingPunct="0">
        <a:lnSpc>
          <a:spcPct val="90000"/>
        </a:lnSpc>
        <a:spcBef>
          <a:spcPct val="30000"/>
        </a:spcBef>
        <a:spcAft>
          <a:spcPct val="0"/>
        </a:spcAft>
        <a:buSzPct val="100000"/>
        <a:buFont typeface="Times" pitchFamily="-108" charset="0"/>
        <a:buChar char="•"/>
        <a:defRPr sz="2000">
          <a:solidFill>
            <a:schemeClr val="tx1"/>
          </a:solidFill>
          <a:latin typeface="+mn-lt"/>
          <a:ea typeface="ＭＳ Ｐゴシック" pitchFamily="-108" charset="-128"/>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04" descr="CO.6.LookingOutOfTent.tif                                      0012C2BCMacintosh HD                   B7C803F1:"/>
          <p:cNvPicPr>
            <a:picLocks noChangeAspect="1" noChangeArrowheads="1"/>
          </p:cNvPicPr>
          <p:nvPr/>
        </p:nvPicPr>
        <p:blipFill>
          <a:blip r:embed="rId2">
            <a:extLst>
              <a:ext uri="{28A0092B-C50C-407E-A947-70E740481C1C}">
                <a14:useLocalDpi xmlns:a14="http://schemas.microsoft.com/office/drawing/2010/main" val="0"/>
              </a:ext>
            </a:extLst>
          </a:blip>
          <a:srcRect b="15819"/>
          <a:stretch>
            <a:fillRect/>
          </a:stretch>
        </p:blipFill>
        <p:spPr bwMode="auto">
          <a:xfrm>
            <a:off x="1485900" y="366713"/>
            <a:ext cx="7489825" cy="630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102"/>
          <p:cNvSpPr>
            <a:spLocks noGrp="1" noChangeArrowheads="1"/>
          </p:cNvSpPr>
          <p:nvPr>
            <p:ph type="ctrTitle"/>
          </p:nvPr>
        </p:nvSpPr>
        <p:spPr>
          <a:xfrm>
            <a:off x="1485900" y="2674938"/>
            <a:ext cx="7308850" cy="1068387"/>
          </a:xfrm>
        </p:spPr>
        <p:txBody>
          <a:bodyPr/>
          <a:lstStyle/>
          <a:p>
            <a:r>
              <a:rPr lang="en-US" altLang="en-US" sz="4800" smtClean="0">
                <a:solidFill>
                  <a:schemeClr val="tx1"/>
                </a:solidFill>
                <a:ea typeface="ＭＳ Ｐゴシック" pitchFamily="34" charset="-128"/>
              </a:rPr>
              <a:t>Chapter 6 </a:t>
            </a:r>
            <a:br>
              <a:rPr lang="en-US" altLang="en-US" sz="4800" smtClean="0">
                <a:solidFill>
                  <a:schemeClr val="tx1"/>
                </a:solidFill>
                <a:ea typeface="ＭＳ Ｐゴシック" pitchFamily="34" charset="-128"/>
              </a:rPr>
            </a:br>
            <a:r>
              <a:rPr lang="en-US" altLang="en-US" sz="4800" smtClean="0">
                <a:solidFill>
                  <a:schemeClr val="tx1"/>
                </a:solidFill>
                <a:ea typeface="ＭＳ Ｐゴシック" pitchFamily="34" charset="-128"/>
              </a:rPr>
              <a:t>System Design:</a:t>
            </a:r>
            <a:br>
              <a:rPr lang="en-US" altLang="en-US" sz="4800" smtClean="0">
                <a:solidFill>
                  <a:schemeClr val="tx1"/>
                </a:solidFill>
                <a:ea typeface="ＭＳ Ｐゴシック" pitchFamily="34" charset="-128"/>
              </a:rPr>
            </a:br>
            <a:r>
              <a:rPr lang="en-US" altLang="en-US" sz="4800" smtClean="0">
                <a:solidFill>
                  <a:schemeClr val="tx1"/>
                </a:solidFill>
                <a:ea typeface="ＭＳ Ｐゴシック" pitchFamily="34" charset="-128"/>
              </a:rPr>
              <a:t>Decomposing the System</a:t>
            </a:r>
            <a:endParaRPr lang="en-US" altLang="en-US" smtClean="0">
              <a:solidFill>
                <a:schemeClr val="tx1"/>
              </a:solidFill>
              <a:ea typeface="ＭＳ Ｐゴシック" pitchFamily="34" charset="-128"/>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Model </a:t>
            </a:r>
            <a:r>
              <a:rPr lang="en-US" dirty="0"/>
              <a:t>C</a:t>
            </a:r>
            <a:r>
              <a:rPr lang="en-US" dirty="0" smtClean="0"/>
              <a:t>ontains</a:t>
            </a:r>
            <a:endParaRPr lang="en-US" dirty="0"/>
          </a:p>
        </p:txBody>
      </p:sp>
      <p:sp>
        <p:nvSpPr>
          <p:cNvPr id="3" name="Content Placeholder 2"/>
          <p:cNvSpPr>
            <a:spLocks noGrp="1"/>
          </p:cNvSpPr>
          <p:nvPr>
            <p:ph idx="1"/>
          </p:nvPr>
        </p:nvSpPr>
        <p:spPr/>
        <p:txBody>
          <a:bodyPr/>
          <a:lstStyle/>
          <a:p>
            <a:r>
              <a:rPr lang="en-US" dirty="0" smtClean="0"/>
              <a:t>A set of non- functional requirements and constrains</a:t>
            </a:r>
          </a:p>
          <a:p>
            <a:r>
              <a:rPr lang="en-US" dirty="0" smtClean="0"/>
              <a:t>Use cases and scenarios</a:t>
            </a:r>
          </a:p>
          <a:p>
            <a:r>
              <a:rPr lang="en-US" dirty="0" smtClean="0"/>
              <a:t>Object Model</a:t>
            </a:r>
          </a:p>
          <a:p>
            <a:r>
              <a:rPr lang="en-US" dirty="0" smtClean="0"/>
              <a:t>Sequence Diagrams</a:t>
            </a:r>
          </a:p>
          <a:p>
            <a:r>
              <a:rPr lang="en-US" dirty="0" smtClean="0"/>
              <a:t>The analysis model describes the system completely from the actors point of view</a:t>
            </a:r>
          </a:p>
          <a:p>
            <a:r>
              <a:rPr lang="en-US" dirty="0" smtClean="0"/>
              <a:t>Serves as the basis of communication between the client and the developers</a:t>
            </a:r>
          </a:p>
          <a:p>
            <a:pPr marL="0" indent="0">
              <a:buNone/>
            </a:pPr>
            <a:endParaRPr lang="en-US" dirty="0"/>
          </a:p>
        </p:txBody>
      </p:sp>
    </p:spTree>
    <p:extLst>
      <p:ext uri="{BB962C8B-B14F-4D97-AF65-F5344CB8AC3E}">
        <p14:creationId xmlns:p14="http://schemas.microsoft.com/office/powerpoint/2010/main" val="41563469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Model does not Contains</a:t>
            </a:r>
            <a:endParaRPr lang="en-US" dirty="0"/>
          </a:p>
        </p:txBody>
      </p:sp>
      <p:sp>
        <p:nvSpPr>
          <p:cNvPr id="3" name="Content Placeholder 2"/>
          <p:cNvSpPr>
            <a:spLocks noGrp="1"/>
          </p:cNvSpPr>
          <p:nvPr>
            <p:ph idx="1"/>
          </p:nvPr>
        </p:nvSpPr>
        <p:spPr>
          <a:xfrm>
            <a:off x="571500" y="2093890"/>
            <a:ext cx="8001000" cy="2233411"/>
          </a:xfrm>
        </p:spPr>
        <p:txBody>
          <a:bodyPr/>
          <a:lstStyle/>
          <a:p>
            <a:r>
              <a:rPr lang="en-US" dirty="0" smtClean="0"/>
              <a:t>Information about the internal structure of the system.</a:t>
            </a:r>
          </a:p>
          <a:p>
            <a:r>
              <a:rPr lang="en-US" dirty="0" smtClean="0"/>
              <a:t>Implementation structure</a:t>
            </a:r>
          </a:p>
          <a:p>
            <a:r>
              <a:rPr lang="en-US" dirty="0" smtClean="0"/>
              <a:t>The system hardware configuration</a:t>
            </a:r>
          </a:p>
          <a:p>
            <a:r>
              <a:rPr lang="en-US" dirty="0" smtClean="0"/>
              <a:t>How the system should be realized</a:t>
            </a:r>
            <a:endParaRPr lang="en-US" dirty="0"/>
          </a:p>
        </p:txBody>
      </p:sp>
    </p:spTree>
    <p:extLst>
      <p:ext uri="{BB962C8B-B14F-4D97-AF65-F5344CB8AC3E}">
        <p14:creationId xmlns:p14="http://schemas.microsoft.com/office/powerpoint/2010/main" val="6594057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Translating the Analysis Model into the </a:t>
            </a:r>
            <a:r>
              <a:rPr lang="en-US" dirty="0"/>
              <a:t>D</a:t>
            </a:r>
            <a:r>
              <a:rPr lang="en-US" dirty="0" smtClean="0"/>
              <a:t>esign </a:t>
            </a:r>
            <a:r>
              <a:rPr lang="en-US" dirty="0"/>
              <a:t>M</a:t>
            </a:r>
            <a:r>
              <a:rPr lang="en-US" dirty="0" smtClean="0"/>
              <a:t>odel</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312" y="1326995"/>
            <a:ext cx="7364566" cy="4679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59493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C:\Users\erdalk\Desktop\F.Dicksan.University\SE\115047-0136066836_pp2\Bruegge JPG\fig06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936" y="402606"/>
            <a:ext cx="6556917" cy="588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2810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title"/>
          </p:nvPr>
        </p:nvSpPr>
        <p:spPr/>
        <p:txBody>
          <a:bodyPr/>
          <a:lstStyle/>
          <a:p>
            <a:r>
              <a:rPr lang="en-US" altLang="en-US" smtClean="0">
                <a:ea typeface="ＭＳ Ｐゴシック" pitchFamily="34" charset="-128"/>
              </a:rPr>
              <a:t>Why is Design so Difficult?</a:t>
            </a:r>
          </a:p>
        </p:txBody>
      </p:sp>
      <p:sp>
        <p:nvSpPr>
          <p:cNvPr id="19463" name="Rectangle 7"/>
          <p:cNvSpPr>
            <a:spLocks noGrp="1" noChangeArrowheads="1"/>
          </p:cNvSpPr>
          <p:nvPr>
            <p:ph type="body" idx="1"/>
          </p:nvPr>
        </p:nvSpPr>
        <p:spPr/>
        <p:txBody>
          <a:bodyPr/>
          <a:lstStyle/>
          <a:p>
            <a:r>
              <a:rPr lang="en-US" altLang="en-US" dirty="0" smtClean="0">
                <a:solidFill>
                  <a:srgbClr val="2E10FF"/>
                </a:solidFill>
                <a:ea typeface="ＭＳ Ｐゴシック" pitchFamily="34" charset="-128"/>
              </a:rPr>
              <a:t>Analysis:</a:t>
            </a:r>
            <a:r>
              <a:rPr lang="en-US" altLang="en-US" dirty="0" smtClean="0">
                <a:ea typeface="ＭＳ Ｐゴシック" pitchFamily="34" charset="-128"/>
              </a:rPr>
              <a:t> Focuses on the application domain</a:t>
            </a:r>
          </a:p>
          <a:p>
            <a:r>
              <a:rPr lang="en-US" altLang="en-US" dirty="0" smtClean="0">
                <a:solidFill>
                  <a:srgbClr val="2E10FF"/>
                </a:solidFill>
                <a:ea typeface="ＭＳ Ｐゴシック" pitchFamily="34" charset="-128"/>
              </a:rPr>
              <a:t>Design:</a:t>
            </a:r>
            <a:r>
              <a:rPr lang="en-US" altLang="en-US" dirty="0" smtClean="0">
                <a:ea typeface="ＭＳ Ｐゴシック" pitchFamily="34" charset="-128"/>
              </a:rPr>
              <a:t> Focuses on the solution domain</a:t>
            </a:r>
          </a:p>
          <a:p>
            <a:pPr lvl="1"/>
            <a:r>
              <a:rPr lang="en-US" altLang="en-US" dirty="0" smtClean="0">
                <a:ea typeface="ＭＳ Ｐゴシック" pitchFamily="34" charset="-128"/>
              </a:rPr>
              <a:t>The solution domain is changing very rapidly </a:t>
            </a:r>
          </a:p>
          <a:p>
            <a:pPr lvl="2"/>
            <a:r>
              <a:rPr lang="en-US" altLang="en-US" dirty="0" smtClean="0">
                <a:ea typeface="ＭＳ Ｐゴシック" pitchFamily="34" charset="-128"/>
              </a:rPr>
              <a:t>Halftime knowledge in software engineering: About 3-5 years</a:t>
            </a:r>
          </a:p>
          <a:p>
            <a:pPr lvl="2"/>
            <a:r>
              <a:rPr lang="en-US" altLang="en-US" dirty="0" smtClean="0">
                <a:ea typeface="ＭＳ Ｐゴシック" pitchFamily="34" charset="-128"/>
              </a:rPr>
              <a:t>Cost of hardware rapidly sinking</a:t>
            </a:r>
          </a:p>
          <a:p>
            <a:pPr lvl="1">
              <a:buFont typeface="Wingdings" pitchFamily="2" charset="2"/>
              <a:buChar char="Ø"/>
            </a:pPr>
            <a:r>
              <a:rPr lang="en-US" altLang="en-US" dirty="0" smtClean="0">
                <a:ea typeface="ＭＳ Ｐゴシック" pitchFamily="34" charset="-128"/>
              </a:rPr>
              <a:t>Design knowledge is a moving target</a:t>
            </a:r>
          </a:p>
          <a:p>
            <a:pPr lvl="2"/>
            <a:endParaRPr lang="en-US" altLang="en-US" dirty="0" smtClean="0">
              <a:ea typeface="ＭＳ Ｐゴシック" pitchFamily="34" charset="-128"/>
            </a:endParaRPr>
          </a:p>
          <a:p>
            <a:r>
              <a:rPr lang="en-US" altLang="en-US" dirty="0" smtClean="0">
                <a:solidFill>
                  <a:srgbClr val="2E10FF"/>
                </a:solidFill>
                <a:ea typeface="ＭＳ Ｐゴシック" pitchFamily="34" charset="-128"/>
              </a:rPr>
              <a:t>Design window:</a:t>
            </a:r>
            <a:r>
              <a:rPr lang="en-US" altLang="en-US" dirty="0" smtClean="0">
                <a:ea typeface="ＭＳ Ｐゴシック" pitchFamily="34" charset="-128"/>
              </a:rPr>
              <a:t> Time in which design decisions have to be made.</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noFill/>
        </p:spPr>
        <p:txBody>
          <a:bodyPr/>
          <a:lstStyle/>
          <a:p>
            <a:r>
              <a:rPr lang="en-US" altLang="en-US" dirty="0" smtClean="0">
                <a:ea typeface="ＭＳ Ｐゴシック" pitchFamily="34" charset="-128"/>
              </a:rPr>
              <a:t>The Scope of System Design</a:t>
            </a:r>
          </a:p>
        </p:txBody>
      </p:sp>
      <p:sp>
        <p:nvSpPr>
          <p:cNvPr id="32771" name="Rectangle 3"/>
          <p:cNvSpPr>
            <a:spLocks noGrp="1" noChangeArrowheads="1"/>
          </p:cNvSpPr>
          <p:nvPr>
            <p:ph type="body" idx="1"/>
          </p:nvPr>
        </p:nvSpPr>
        <p:spPr>
          <a:xfrm>
            <a:off x="608013" y="1600200"/>
            <a:ext cx="4548187" cy="1504950"/>
          </a:xfrm>
          <a:noFill/>
        </p:spPr>
        <p:txBody>
          <a:bodyPr/>
          <a:lstStyle/>
          <a:p>
            <a:r>
              <a:rPr lang="en-US" altLang="en-US" dirty="0" smtClean="0">
                <a:ea typeface="ＭＳ Ｐゴシック" pitchFamily="34" charset="-128"/>
              </a:rPr>
              <a:t>Bridge  the gap </a:t>
            </a:r>
          </a:p>
          <a:p>
            <a:pPr lvl="1"/>
            <a:r>
              <a:rPr lang="en-US" altLang="en-US" sz="2400" dirty="0" smtClean="0">
                <a:ea typeface="ＭＳ Ｐゴシック" pitchFamily="34" charset="-128"/>
              </a:rPr>
              <a:t>between a problem and an existing system in a manageable way</a:t>
            </a:r>
            <a:endParaRPr lang="en-US" altLang="en-US" dirty="0" smtClean="0">
              <a:ea typeface="ＭＳ Ｐゴシック" pitchFamily="34" charset="-128"/>
            </a:endParaRPr>
          </a:p>
        </p:txBody>
      </p:sp>
      <p:sp>
        <p:nvSpPr>
          <p:cNvPr id="32772" name="Rectangle 4"/>
          <p:cNvSpPr>
            <a:spLocks noChangeArrowheads="1"/>
          </p:cNvSpPr>
          <p:nvPr/>
        </p:nvSpPr>
        <p:spPr bwMode="auto">
          <a:xfrm>
            <a:off x="6124575" y="1276350"/>
            <a:ext cx="1966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800" dirty="0">
                <a:solidFill>
                  <a:srgbClr val="000000"/>
                </a:solidFill>
                <a:latin typeface="Verdana" pitchFamily="34" charset="0"/>
              </a:rPr>
              <a:t>Problem </a:t>
            </a:r>
          </a:p>
        </p:txBody>
      </p:sp>
      <p:sp>
        <p:nvSpPr>
          <p:cNvPr id="32773" name="Rectangle 5"/>
          <p:cNvSpPr>
            <a:spLocks noChangeArrowheads="1"/>
          </p:cNvSpPr>
          <p:nvPr/>
        </p:nvSpPr>
        <p:spPr bwMode="auto">
          <a:xfrm>
            <a:off x="5167313" y="5746750"/>
            <a:ext cx="38211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2800">
                <a:solidFill>
                  <a:srgbClr val="000000"/>
                </a:solidFill>
                <a:latin typeface="Verdana" pitchFamily="34" charset="0"/>
              </a:rPr>
              <a:t>Existing System</a:t>
            </a:r>
          </a:p>
        </p:txBody>
      </p:sp>
      <p:grpSp>
        <p:nvGrpSpPr>
          <p:cNvPr id="2" name="Group 12"/>
          <p:cNvGrpSpPr>
            <a:grpSpLocks/>
          </p:cNvGrpSpPr>
          <p:nvPr/>
        </p:nvGrpSpPr>
        <p:grpSpPr bwMode="auto">
          <a:xfrm>
            <a:off x="5691188" y="1758950"/>
            <a:ext cx="2693987" cy="3949700"/>
            <a:chOff x="3375" y="1108"/>
            <a:chExt cx="1697" cy="2488"/>
          </a:xfrm>
        </p:grpSpPr>
        <p:sp>
          <p:nvSpPr>
            <p:cNvPr id="25608" name="Freeform 6"/>
            <p:cNvSpPr>
              <a:spLocks/>
            </p:cNvSpPr>
            <p:nvPr/>
          </p:nvSpPr>
          <p:spPr bwMode="auto">
            <a:xfrm>
              <a:off x="3375" y="1704"/>
              <a:ext cx="1697" cy="889"/>
            </a:xfrm>
            <a:custGeom>
              <a:avLst/>
              <a:gdLst>
                <a:gd name="T0" fmla="*/ 765 w 1697"/>
                <a:gd name="T1" fmla="*/ 57 h 889"/>
                <a:gd name="T2" fmla="*/ 808 w 1697"/>
                <a:gd name="T3" fmla="*/ 67 h 889"/>
                <a:gd name="T4" fmla="*/ 931 w 1697"/>
                <a:gd name="T5" fmla="*/ 10 h 889"/>
                <a:gd name="T6" fmla="*/ 1107 w 1697"/>
                <a:gd name="T7" fmla="*/ 0 h 889"/>
                <a:gd name="T8" fmla="*/ 1230 w 1697"/>
                <a:gd name="T9" fmla="*/ 57 h 889"/>
                <a:gd name="T10" fmla="*/ 1292 w 1697"/>
                <a:gd name="T11" fmla="*/ 134 h 889"/>
                <a:gd name="T12" fmla="*/ 1424 w 1697"/>
                <a:gd name="T13" fmla="*/ 124 h 889"/>
                <a:gd name="T14" fmla="*/ 1582 w 1697"/>
                <a:gd name="T15" fmla="*/ 181 h 889"/>
                <a:gd name="T16" fmla="*/ 1643 w 1697"/>
                <a:gd name="T17" fmla="*/ 296 h 889"/>
                <a:gd name="T18" fmla="*/ 1599 w 1697"/>
                <a:gd name="T19" fmla="*/ 401 h 889"/>
                <a:gd name="T20" fmla="*/ 1687 w 1697"/>
                <a:gd name="T21" fmla="*/ 487 h 889"/>
                <a:gd name="T22" fmla="*/ 1696 w 1697"/>
                <a:gd name="T23" fmla="*/ 621 h 889"/>
                <a:gd name="T24" fmla="*/ 1591 w 1697"/>
                <a:gd name="T25" fmla="*/ 716 h 889"/>
                <a:gd name="T26" fmla="*/ 1468 w 1697"/>
                <a:gd name="T27" fmla="*/ 754 h 889"/>
                <a:gd name="T28" fmla="*/ 1301 w 1697"/>
                <a:gd name="T29" fmla="*/ 735 h 889"/>
                <a:gd name="T30" fmla="*/ 1213 w 1697"/>
                <a:gd name="T31" fmla="*/ 831 h 889"/>
                <a:gd name="T32" fmla="*/ 1028 w 1697"/>
                <a:gd name="T33" fmla="*/ 888 h 889"/>
                <a:gd name="T34" fmla="*/ 817 w 1697"/>
                <a:gd name="T35" fmla="*/ 869 h 889"/>
                <a:gd name="T36" fmla="*/ 694 w 1697"/>
                <a:gd name="T37" fmla="*/ 793 h 889"/>
                <a:gd name="T38" fmla="*/ 536 w 1697"/>
                <a:gd name="T39" fmla="*/ 821 h 889"/>
                <a:gd name="T40" fmla="*/ 422 w 1697"/>
                <a:gd name="T41" fmla="*/ 802 h 889"/>
                <a:gd name="T42" fmla="*/ 334 w 1697"/>
                <a:gd name="T43" fmla="*/ 716 h 889"/>
                <a:gd name="T44" fmla="*/ 176 w 1697"/>
                <a:gd name="T45" fmla="*/ 726 h 889"/>
                <a:gd name="T46" fmla="*/ 35 w 1697"/>
                <a:gd name="T47" fmla="*/ 659 h 889"/>
                <a:gd name="T48" fmla="*/ 0 w 1697"/>
                <a:gd name="T49" fmla="*/ 544 h 889"/>
                <a:gd name="T50" fmla="*/ 70 w 1697"/>
                <a:gd name="T51" fmla="*/ 449 h 889"/>
                <a:gd name="T52" fmla="*/ 0 w 1697"/>
                <a:gd name="T53" fmla="*/ 372 h 889"/>
                <a:gd name="T54" fmla="*/ 9 w 1697"/>
                <a:gd name="T55" fmla="*/ 258 h 889"/>
                <a:gd name="T56" fmla="*/ 158 w 1697"/>
                <a:gd name="T57" fmla="*/ 181 h 889"/>
                <a:gd name="T58" fmla="*/ 290 w 1697"/>
                <a:gd name="T59" fmla="*/ 162 h 889"/>
                <a:gd name="T60" fmla="*/ 369 w 1697"/>
                <a:gd name="T61" fmla="*/ 76 h 889"/>
                <a:gd name="T62" fmla="*/ 475 w 1697"/>
                <a:gd name="T63" fmla="*/ 29 h 889"/>
                <a:gd name="T64" fmla="*/ 562 w 1697"/>
                <a:gd name="T65" fmla="*/ 19 h 8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97"/>
                <a:gd name="T100" fmla="*/ 0 h 889"/>
                <a:gd name="T101" fmla="*/ 1697 w 1697"/>
                <a:gd name="T102" fmla="*/ 889 h 88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97" h="889">
                  <a:moveTo>
                    <a:pt x="668" y="29"/>
                  </a:moveTo>
                  <a:lnTo>
                    <a:pt x="765" y="57"/>
                  </a:lnTo>
                  <a:lnTo>
                    <a:pt x="791" y="67"/>
                  </a:lnTo>
                  <a:lnTo>
                    <a:pt x="808" y="67"/>
                  </a:lnTo>
                  <a:lnTo>
                    <a:pt x="870" y="38"/>
                  </a:lnTo>
                  <a:lnTo>
                    <a:pt x="931" y="10"/>
                  </a:lnTo>
                  <a:lnTo>
                    <a:pt x="1019" y="0"/>
                  </a:lnTo>
                  <a:lnTo>
                    <a:pt x="1107" y="0"/>
                  </a:lnTo>
                  <a:lnTo>
                    <a:pt x="1178" y="29"/>
                  </a:lnTo>
                  <a:lnTo>
                    <a:pt x="1230" y="57"/>
                  </a:lnTo>
                  <a:lnTo>
                    <a:pt x="1265" y="105"/>
                  </a:lnTo>
                  <a:lnTo>
                    <a:pt x="1292" y="134"/>
                  </a:lnTo>
                  <a:lnTo>
                    <a:pt x="1344" y="134"/>
                  </a:lnTo>
                  <a:lnTo>
                    <a:pt x="1424" y="124"/>
                  </a:lnTo>
                  <a:lnTo>
                    <a:pt x="1503" y="143"/>
                  </a:lnTo>
                  <a:lnTo>
                    <a:pt x="1582" y="181"/>
                  </a:lnTo>
                  <a:lnTo>
                    <a:pt x="1626" y="239"/>
                  </a:lnTo>
                  <a:lnTo>
                    <a:pt x="1643" y="296"/>
                  </a:lnTo>
                  <a:lnTo>
                    <a:pt x="1626" y="353"/>
                  </a:lnTo>
                  <a:lnTo>
                    <a:pt x="1599" y="401"/>
                  </a:lnTo>
                  <a:lnTo>
                    <a:pt x="1643" y="449"/>
                  </a:lnTo>
                  <a:lnTo>
                    <a:pt x="1687" y="487"/>
                  </a:lnTo>
                  <a:lnTo>
                    <a:pt x="1696" y="563"/>
                  </a:lnTo>
                  <a:lnTo>
                    <a:pt x="1696" y="621"/>
                  </a:lnTo>
                  <a:lnTo>
                    <a:pt x="1652" y="668"/>
                  </a:lnTo>
                  <a:lnTo>
                    <a:pt x="1591" y="716"/>
                  </a:lnTo>
                  <a:lnTo>
                    <a:pt x="1529" y="735"/>
                  </a:lnTo>
                  <a:lnTo>
                    <a:pt x="1468" y="754"/>
                  </a:lnTo>
                  <a:lnTo>
                    <a:pt x="1380" y="745"/>
                  </a:lnTo>
                  <a:lnTo>
                    <a:pt x="1301" y="735"/>
                  </a:lnTo>
                  <a:lnTo>
                    <a:pt x="1265" y="773"/>
                  </a:lnTo>
                  <a:lnTo>
                    <a:pt x="1213" y="831"/>
                  </a:lnTo>
                  <a:lnTo>
                    <a:pt x="1125" y="869"/>
                  </a:lnTo>
                  <a:lnTo>
                    <a:pt x="1028" y="888"/>
                  </a:lnTo>
                  <a:lnTo>
                    <a:pt x="923" y="888"/>
                  </a:lnTo>
                  <a:lnTo>
                    <a:pt x="817" y="869"/>
                  </a:lnTo>
                  <a:lnTo>
                    <a:pt x="756" y="831"/>
                  </a:lnTo>
                  <a:lnTo>
                    <a:pt x="694" y="793"/>
                  </a:lnTo>
                  <a:lnTo>
                    <a:pt x="615" y="802"/>
                  </a:lnTo>
                  <a:lnTo>
                    <a:pt x="536" y="821"/>
                  </a:lnTo>
                  <a:lnTo>
                    <a:pt x="475" y="821"/>
                  </a:lnTo>
                  <a:lnTo>
                    <a:pt x="422" y="802"/>
                  </a:lnTo>
                  <a:lnTo>
                    <a:pt x="387" y="754"/>
                  </a:lnTo>
                  <a:lnTo>
                    <a:pt x="334" y="716"/>
                  </a:lnTo>
                  <a:lnTo>
                    <a:pt x="255" y="716"/>
                  </a:lnTo>
                  <a:lnTo>
                    <a:pt x="176" y="726"/>
                  </a:lnTo>
                  <a:lnTo>
                    <a:pt x="97" y="697"/>
                  </a:lnTo>
                  <a:lnTo>
                    <a:pt x="35" y="659"/>
                  </a:lnTo>
                  <a:lnTo>
                    <a:pt x="9" y="602"/>
                  </a:lnTo>
                  <a:lnTo>
                    <a:pt x="0" y="544"/>
                  </a:lnTo>
                  <a:lnTo>
                    <a:pt x="35" y="497"/>
                  </a:lnTo>
                  <a:lnTo>
                    <a:pt x="70" y="449"/>
                  </a:lnTo>
                  <a:lnTo>
                    <a:pt x="44" y="411"/>
                  </a:lnTo>
                  <a:lnTo>
                    <a:pt x="0" y="372"/>
                  </a:lnTo>
                  <a:lnTo>
                    <a:pt x="0" y="315"/>
                  </a:lnTo>
                  <a:lnTo>
                    <a:pt x="9" y="258"/>
                  </a:lnTo>
                  <a:lnTo>
                    <a:pt x="79" y="220"/>
                  </a:lnTo>
                  <a:lnTo>
                    <a:pt x="158" y="181"/>
                  </a:lnTo>
                  <a:lnTo>
                    <a:pt x="228" y="172"/>
                  </a:lnTo>
                  <a:lnTo>
                    <a:pt x="290" y="162"/>
                  </a:lnTo>
                  <a:lnTo>
                    <a:pt x="325" y="124"/>
                  </a:lnTo>
                  <a:lnTo>
                    <a:pt x="369" y="76"/>
                  </a:lnTo>
                  <a:lnTo>
                    <a:pt x="413" y="48"/>
                  </a:lnTo>
                  <a:lnTo>
                    <a:pt x="475" y="29"/>
                  </a:lnTo>
                  <a:lnTo>
                    <a:pt x="518" y="19"/>
                  </a:lnTo>
                  <a:lnTo>
                    <a:pt x="562" y="19"/>
                  </a:lnTo>
                  <a:lnTo>
                    <a:pt x="668" y="29"/>
                  </a:lnTo>
                </a:path>
              </a:pathLst>
            </a:custGeom>
            <a:solidFill>
              <a:srgbClr val="FFFFFF"/>
            </a:solidFill>
            <a:ln w="12700" cap="rnd">
              <a:solidFill>
                <a:srgbClr val="000000"/>
              </a:solidFill>
              <a:round/>
              <a:headEnd/>
              <a:tailEnd/>
            </a:ln>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25609" name="Rectangle 7"/>
            <p:cNvSpPr>
              <a:spLocks noChangeArrowheads="1"/>
            </p:cNvSpPr>
            <p:nvPr/>
          </p:nvSpPr>
          <p:spPr bwMode="auto">
            <a:xfrm>
              <a:off x="3737" y="1824"/>
              <a:ext cx="956"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2800" b="0">
                  <a:solidFill>
                    <a:srgbClr val="000000"/>
                  </a:solidFill>
                  <a:latin typeface="Verdana" pitchFamily="34" charset="0"/>
                </a:rPr>
                <a:t>System</a:t>
              </a:r>
            </a:p>
            <a:p>
              <a:pPr algn="ctr"/>
              <a:r>
                <a:rPr lang="en-US" altLang="en-US" sz="2800" b="0">
                  <a:solidFill>
                    <a:srgbClr val="000000"/>
                  </a:solidFill>
                  <a:latin typeface="Verdana" pitchFamily="34" charset="0"/>
                </a:rPr>
                <a:t>Design</a:t>
              </a:r>
            </a:p>
          </p:txBody>
        </p:sp>
        <p:sp>
          <p:nvSpPr>
            <p:cNvPr id="25610" name="Line 8"/>
            <p:cNvSpPr>
              <a:spLocks noChangeShapeType="1"/>
            </p:cNvSpPr>
            <p:nvPr/>
          </p:nvSpPr>
          <p:spPr bwMode="auto">
            <a:xfrm>
              <a:off x="4159" y="1108"/>
              <a:ext cx="0" cy="61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11" name="Line 9"/>
            <p:cNvSpPr>
              <a:spLocks noChangeShapeType="1"/>
            </p:cNvSpPr>
            <p:nvPr/>
          </p:nvSpPr>
          <p:spPr bwMode="auto">
            <a:xfrm>
              <a:off x="4207" y="2644"/>
              <a:ext cx="0" cy="95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32781" name="Rectangle 13"/>
          <p:cNvSpPr>
            <a:spLocks noChangeArrowheads="1"/>
          </p:cNvSpPr>
          <p:nvPr/>
        </p:nvSpPr>
        <p:spPr bwMode="auto">
          <a:xfrm>
            <a:off x="412750" y="3278188"/>
            <a:ext cx="4659313"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457200" indent="-457200">
              <a:defRPr sz="2400" b="1">
                <a:solidFill>
                  <a:schemeClr val="tx1"/>
                </a:solidFill>
                <a:latin typeface="Times" charset="0"/>
                <a:ea typeface="ＭＳ Ｐゴシック" pitchFamily="34" charset="-128"/>
              </a:defRPr>
            </a:lvl1pPr>
            <a:lvl2pPr marL="914400" indent="-457200">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buSzPct val="90000"/>
              <a:buFont typeface="Times" charset="0"/>
              <a:buChar char="•"/>
            </a:pPr>
            <a:r>
              <a:rPr lang="en-US" altLang="en-US" b="0" dirty="0">
                <a:latin typeface="Verdana" pitchFamily="34" charset="0"/>
              </a:rPr>
              <a:t>How? </a:t>
            </a:r>
          </a:p>
          <a:p>
            <a:pPr>
              <a:buSzPct val="90000"/>
              <a:buFont typeface="Times" charset="0"/>
              <a:buChar char="•"/>
            </a:pPr>
            <a:r>
              <a:rPr lang="en-US" altLang="en-US" b="0" dirty="0">
                <a:latin typeface="Verdana" pitchFamily="34" charset="0"/>
              </a:rPr>
              <a:t>Use Divide &amp; Conquer:</a:t>
            </a:r>
          </a:p>
          <a:p>
            <a:pPr lvl="1">
              <a:buFont typeface="Arial" pitchFamily="34" charset="0"/>
              <a:buNone/>
            </a:pPr>
            <a:r>
              <a:rPr lang="en-US" altLang="en-US" b="0" dirty="0">
                <a:latin typeface="Verdana" pitchFamily="34" charset="0"/>
              </a:rPr>
              <a:t>1) Identify design goals</a:t>
            </a:r>
          </a:p>
          <a:p>
            <a:pPr lvl="1">
              <a:buFont typeface="Arial" pitchFamily="34" charset="0"/>
              <a:buNone/>
            </a:pPr>
            <a:r>
              <a:rPr lang="en-US" altLang="en-US" b="0" dirty="0">
                <a:latin typeface="Verdana" pitchFamily="34" charset="0"/>
              </a:rPr>
              <a:t>2) Model the new system  design as a set of subsystems</a:t>
            </a:r>
          </a:p>
          <a:p>
            <a:pPr lvl="1">
              <a:buFont typeface="Arial" pitchFamily="34" charset="0"/>
              <a:buNone/>
            </a:pPr>
            <a:r>
              <a:rPr lang="en-US" altLang="en-US" b="0" dirty="0">
                <a:latin typeface="Verdana" pitchFamily="34" charset="0"/>
              </a:rPr>
              <a:t>3-8) Address the major design goals. </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noFill/>
        </p:spPr>
        <p:txBody>
          <a:bodyPr/>
          <a:lstStyle/>
          <a:p>
            <a:r>
              <a:rPr lang="en-US" altLang="en-US" dirty="0" smtClean="0">
                <a:ea typeface="ＭＳ Ｐゴシック" pitchFamily="34" charset="-128"/>
              </a:rPr>
              <a:t>System Design: Eight Issues</a:t>
            </a:r>
          </a:p>
        </p:txBody>
      </p:sp>
      <p:sp>
        <p:nvSpPr>
          <p:cNvPr id="27651" name="Rectangle 4"/>
          <p:cNvSpPr>
            <a:spLocks noChangeArrowheads="1"/>
          </p:cNvSpPr>
          <p:nvPr/>
        </p:nvSpPr>
        <p:spPr bwMode="auto">
          <a:xfrm>
            <a:off x="3498850" y="889000"/>
            <a:ext cx="24749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b="0">
                <a:solidFill>
                  <a:srgbClr val="000000"/>
                </a:solidFill>
                <a:latin typeface="Verdana" pitchFamily="34" charset="0"/>
              </a:rPr>
              <a:t>System Design</a:t>
            </a:r>
          </a:p>
        </p:txBody>
      </p:sp>
      <p:grpSp>
        <p:nvGrpSpPr>
          <p:cNvPr id="2" name="Group 73"/>
          <p:cNvGrpSpPr>
            <a:grpSpLocks/>
          </p:cNvGrpSpPr>
          <p:nvPr/>
        </p:nvGrpSpPr>
        <p:grpSpPr bwMode="auto">
          <a:xfrm>
            <a:off x="219075" y="1550988"/>
            <a:ext cx="3898900" cy="2592387"/>
            <a:chOff x="138" y="783"/>
            <a:chExt cx="2456" cy="1651"/>
          </a:xfrm>
        </p:grpSpPr>
        <p:sp>
          <p:nvSpPr>
            <p:cNvPr id="27684" name="Rectangle 5"/>
            <p:cNvSpPr>
              <a:spLocks noChangeArrowheads="1"/>
            </p:cNvSpPr>
            <p:nvPr/>
          </p:nvSpPr>
          <p:spPr bwMode="auto">
            <a:xfrm>
              <a:off x="138" y="1854"/>
              <a:ext cx="18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2E10FF"/>
                  </a:solidFill>
                </a:rPr>
                <a:t>2. Subsystem Decomposition</a:t>
              </a:r>
              <a:endParaRPr lang="en-US" altLang="en-US" sz="1800">
                <a:solidFill>
                  <a:srgbClr val="000000"/>
                </a:solidFill>
              </a:endParaRPr>
            </a:p>
          </p:txBody>
        </p:sp>
        <p:sp>
          <p:nvSpPr>
            <p:cNvPr id="27685" name="Rectangle 7"/>
            <p:cNvSpPr>
              <a:spLocks noChangeArrowheads="1"/>
            </p:cNvSpPr>
            <p:nvPr/>
          </p:nvSpPr>
          <p:spPr bwMode="auto">
            <a:xfrm>
              <a:off x="272" y="2048"/>
              <a:ext cx="1451"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700">
                  <a:solidFill>
                    <a:srgbClr val="000000"/>
                  </a:solidFill>
                </a:rPr>
                <a:t>Layers vs Partitions</a:t>
              </a:r>
            </a:p>
            <a:p>
              <a:r>
                <a:rPr lang="en-US" altLang="en-US" sz="1700">
                  <a:solidFill>
                    <a:srgbClr val="000000"/>
                  </a:solidFill>
                </a:rPr>
                <a:t>Coherence &amp; Coupling</a:t>
              </a:r>
            </a:p>
          </p:txBody>
        </p:sp>
        <p:sp>
          <p:nvSpPr>
            <p:cNvPr id="27686" name="Line 12"/>
            <p:cNvSpPr>
              <a:spLocks noChangeShapeType="1"/>
            </p:cNvSpPr>
            <p:nvPr/>
          </p:nvSpPr>
          <p:spPr bwMode="auto">
            <a:xfrm flipH="1">
              <a:off x="1118" y="783"/>
              <a:ext cx="1476" cy="104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7653" name="Rectangle 26"/>
          <p:cNvSpPr>
            <a:spLocks noChangeArrowheads="1"/>
          </p:cNvSpPr>
          <p:nvPr/>
        </p:nvSpPr>
        <p:spPr bwMode="auto">
          <a:xfrm>
            <a:off x="2817813" y="5043488"/>
            <a:ext cx="23812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00"/>
                </a:solidFill>
              </a:rPr>
              <a:t> </a:t>
            </a:r>
          </a:p>
        </p:txBody>
      </p:sp>
      <p:grpSp>
        <p:nvGrpSpPr>
          <p:cNvPr id="3" name="Group 80"/>
          <p:cNvGrpSpPr>
            <a:grpSpLocks/>
          </p:cNvGrpSpPr>
          <p:nvPr/>
        </p:nvGrpSpPr>
        <p:grpSpPr bwMode="auto">
          <a:xfrm>
            <a:off x="2187575" y="1758950"/>
            <a:ext cx="2463800" cy="4733925"/>
            <a:chOff x="1394" y="916"/>
            <a:chExt cx="1552" cy="3014"/>
          </a:xfrm>
        </p:grpSpPr>
        <p:sp>
          <p:nvSpPr>
            <p:cNvPr id="27680" name="Rectangle 25"/>
            <p:cNvSpPr>
              <a:spLocks noChangeArrowheads="1"/>
            </p:cNvSpPr>
            <p:nvPr/>
          </p:nvSpPr>
          <p:spPr bwMode="auto">
            <a:xfrm>
              <a:off x="1394" y="2852"/>
              <a:ext cx="1262"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2E10FF"/>
                  </a:solidFill>
                </a:rPr>
                <a:t>4. Hardware/</a:t>
              </a:r>
            </a:p>
            <a:p>
              <a:r>
                <a:rPr lang="en-US" altLang="en-US" sz="1800">
                  <a:solidFill>
                    <a:srgbClr val="2E10FF"/>
                  </a:solidFill>
                </a:rPr>
                <a:t>Software Mapping</a:t>
              </a:r>
              <a:endParaRPr lang="en-US" altLang="en-US" sz="1800">
                <a:solidFill>
                  <a:srgbClr val="FF0000"/>
                </a:solidFill>
              </a:endParaRPr>
            </a:p>
          </p:txBody>
        </p:sp>
        <p:grpSp>
          <p:nvGrpSpPr>
            <p:cNvPr id="27681" name="Group 75"/>
            <p:cNvGrpSpPr>
              <a:grpSpLocks/>
            </p:cNvGrpSpPr>
            <p:nvPr/>
          </p:nvGrpSpPr>
          <p:grpSpPr bwMode="auto">
            <a:xfrm>
              <a:off x="1404" y="916"/>
              <a:ext cx="1542" cy="3014"/>
              <a:chOff x="1404" y="916"/>
              <a:chExt cx="1542" cy="3014"/>
            </a:xfrm>
          </p:grpSpPr>
          <p:sp>
            <p:nvSpPr>
              <p:cNvPr id="27682" name="Line 13"/>
              <p:cNvSpPr>
                <a:spLocks noChangeShapeType="1"/>
              </p:cNvSpPr>
              <p:nvPr/>
            </p:nvSpPr>
            <p:spPr bwMode="auto">
              <a:xfrm flipH="1">
                <a:off x="2194" y="916"/>
                <a:ext cx="707" cy="193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83" name="Rectangle 30"/>
              <p:cNvSpPr>
                <a:spLocks noChangeArrowheads="1"/>
              </p:cNvSpPr>
              <p:nvPr/>
            </p:nvSpPr>
            <p:spPr bwMode="auto">
              <a:xfrm>
                <a:off x="1404" y="3214"/>
                <a:ext cx="1542" cy="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700">
                    <a:solidFill>
                      <a:srgbClr val="000000"/>
                    </a:solidFill>
                  </a:rPr>
                  <a:t>Identification of Nodes</a:t>
                </a:r>
              </a:p>
              <a:p>
                <a:r>
                  <a:rPr lang="en-US" altLang="en-US" sz="1700">
                    <a:solidFill>
                      <a:srgbClr val="000000"/>
                    </a:solidFill>
                  </a:rPr>
                  <a:t>Special Purpose Systems</a:t>
                </a:r>
              </a:p>
              <a:p>
                <a:r>
                  <a:rPr lang="en-US" altLang="en-US" sz="1700">
                    <a:solidFill>
                      <a:srgbClr val="000000"/>
                    </a:solidFill>
                  </a:rPr>
                  <a:t>Buy vs Build</a:t>
                </a:r>
              </a:p>
              <a:p>
                <a:r>
                  <a:rPr lang="en-US" altLang="en-US" sz="1700">
                    <a:solidFill>
                      <a:srgbClr val="000000"/>
                    </a:solidFill>
                  </a:rPr>
                  <a:t>Network Connectivity</a:t>
                </a:r>
              </a:p>
            </p:txBody>
          </p:sp>
        </p:grpSp>
      </p:grpSp>
      <p:sp>
        <p:nvSpPr>
          <p:cNvPr id="27655" name="Rectangle 35"/>
          <p:cNvSpPr>
            <a:spLocks noChangeArrowheads="1"/>
          </p:cNvSpPr>
          <p:nvPr/>
        </p:nvSpPr>
        <p:spPr bwMode="auto">
          <a:xfrm>
            <a:off x="877888" y="4802188"/>
            <a:ext cx="23812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00"/>
                </a:solidFill>
              </a:rPr>
              <a:t> </a:t>
            </a:r>
          </a:p>
        </p:txBody>
      </p:sp>
      <p:grpSp>
        <p:nvGrpSpPr>
          <p:cNvPr id="5" name="Group 76"/>
          <p:cNvGrpSpPr>
            <a:grpSpLocks/>
          </p:cNvGrpSpPr>
          <p:nvPr/>
        </p:nvGrpSpPr>
        <p:grpSpPr bwMode="auto">
          <a:xfrm>
            <a:off x="4397375" y="1708150"/>
            <a:ext cx="2676525" cy="4598988"/>
            <a:chOff x="2770" y="871"/>
            <a:chExt cx="1686" cy="2928"/>
          </a:xfrm>
        </p:grpSpPr>
        <p:sp>
          <p:nvSpPr>
            <p:cNvPr id="27677" name="Line 14"/>
            <p:cNvSpPr>
              <a:spLocks noChangeShapeType="1"/>
            </p:cNvSpPr>
            <p:nvPr/>
          </p:nvSpPr>
          <p:spPr bwMode="auto">
            <a:xfrm>
              <a:off x="2972" y="871"/>
              <a:ext cx="192" cy="18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78" name="Rectangle 16"/>
            <p:cNvSpPr>
              <a:spLocks noChangeArrowheads="1"/>
            </p:cNvSpPr>
            <p:nvPr/>
          </p:nvSpPr>
          <p:spPr bwMode="auto">
            <a:xfrm>
              <a:off x="2770" y="2852"/>
              <a:ext cx="119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2E10FF"/>
                  </a:solidFill>
                </a:rPr>
                <a:t>5. Persistent Data</a:t>
              </a:r>
            </a:p>
            <a:p>
              <a:r>
                <a:rPr lang="en-US" altLang="en-US" sz="1800">
                  <a:solidFill>
                    <a:srgbClr val="2E10FF"/>
                  </a:solidFill>
                </a:rPr>
                <a:t>Management</a:t>
              </a:r>
              <a:r>
                <a:rPr lang="en-US" altLang="en-US" sz="1800">
                  <a:solidFill>
                    <a:srgbClr val="FF0000"/>
                  </a:solidFill>
                </a:rPr>
                <a:t> </a:t>
              </a:r>
            </a:p>
          </p:txBody>
        </p:sp>
        <p:sp>
          <p:nvSpPr>
            <p:cNvPr id="27679" name="Rectangle 42"/>
            <p:cNvSpPr>
              <a:spLocks noChangeArrowheads="1"/>
            </p:cNvSpPr>
            <p:nvPr/>
          </p:nvSpPr>
          <p:spPr bwMode="auto">
            <a:xfrm>
              <a:off x="2960" y="3248"/>
              <a:ext cx="1496"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700">
                  <a:solidFill>
                    <a:srgbClr val="000000"/>
                  </a:solidFill>
                </a:rPr>
                <a:t>Storing Persistent Objects</a:t>
              </a:r>
            </a:p>
            <a:p>
              <a:r>
                <a:rPr lang="en-US" altLang="en-US" sz="1700">
                  <a:solidFill>
                    <a:srgbClr val="000000"/>
                  </a:solidFill>
                </a:rPr>
                <a:t>Filesystem vs Database</a:t>
              </a:r>
            </a:p>
          </p:txBody>
        </p:sp>
      </p:grpSp>
      <p:grpSp>
        <p:nvGrpSpPr>
          <p:cNvPr id="6" name="Group 77"/>
          <p:cNvGrpSpPr>
            <a:grpSpLocks/>
          </p:cNvGrpSpPr>
          <p:nvPr/>
        </p:nvGrpSpPr>
        <p:grpSpPr bwMode="auto">
          <a:xfrm>
            <a:off x="4800600" y="1573213"/>
            <a:ext cx="4305300" cy="4729162"/>
            <a:chOff x="3024" y="783"/>
            <a:chExt cx="2712" cy="3011"/>
          </a:xfrm>
        </p:grpSpPr>
        <p:sp>
          <p:nvSpPr>
            <p:cNvPr id="27674" name="Line 15"/>
            <p:cNvSpPr>
              <a:spLocks noChangeShapeType="1"/>
            </p:cNvSpPr>
            <p:nvPr/>
          </p:nvSpPr>
          <p:spPr bwMode="auto">
            <a:xfrm>
              <a:off x="3024" y="783"/>
              <a:ext cx="1152" cy="19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75" name="Rectangle 48"/>
            <p:cNvSpPr>
              <a:spLocks noChangeArrowheads="1"/>
            </p:cNvSpPr>
            <p:nvPr/>
          </p:nvSpPr>
          <p:spPr bwMode="auto">
            <a:xfrm>
              <a:off x="4451" y="3243"/>
              <a:ext cx="1285"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700">
                  <a:solidFill>
                    <a:srgbClr val="000000"/>
                  </a:solidFill>
                </a:rPr>
                <a:t>Access Control </a:t>
              </a:r>
            </a:p>
            <a:p>
              <a:r>
                <a:rPr lang="en-US" altLang="en-US" sz="1700">
                  <a:solidFill>
                    <a:srgbClr val="000000"/>
                  </a:solidFill>
                </a:rPr>
                <a:t>ACL vs Capabilities</a:t>
              </a:r>
            </a:p>
            <a:p>
              <a:r>
                <a:rPr lang="en-US" altLang="en-US" sz="1700">
                  <a:solidFill>
                    <a:srgbClr val="000000"/>
                  </a:solidFill>
                </a:rPr>
                <a:t>Security</a:t>
              </a:r>
            </a:p>
          </p:txBody>
        </p:sp>
        <p:sp>
          <p:nvSpPr>
            <p:cNvPr id="27676" name="Rectangle 50"/>
            <p:cNvSpPr>
              <a:spLocks noChangeArrowheads="1"/>
            </p:cNvSpPr>
            <p:nvPr/>
          </p:nvSpPr>
          <p:spPr bwMode="auto">
            <a:xfrm>
              <a:off x="4314" y="2852"/>
              <a:ext cx="1314"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dirty="0">
                  <a:solidFill>
                    <a:srgbClr val="2E10FF"/>
                  </a:solidFill>
                </a:rPr>
                <a:t>6. Global Resource </a:t>
              </a:r>
            </a:p>
            <a:p>
              <a:r>
                <a:rPr lang="en-US" altLang="en-US" sz="1800" dirty="0" err="1">
                  <a:solidFill>
                    <a:srgbClr val="2E10FF"/>
                  </a:solidFill>
                </a:rPr>
                <a:t>Handlung</a:t>
              </a:r>
              <a:r>
                <a:rPr lang="en-US" altLang="en-US" sz="1800" dirty="0">
                  <a:solidFill>
                    <a:srgbClr val="FF0000"/>
                  </a:solidFill>
                </a:rPr>
                <a:t> </a:t>
              </a:r>
            </a:p>
          </p:txBody>
        </p:sp>
      </p:grpSp>
      <p:grpSp>
        <p:nvGrpSpPr>
          <p:cNvPr id="7" name="Group 79"/>
          <p:cNvGrpSpPr>
            <a:grpSpLocks/>
          </p:cNvGrpSpPr>
          <p:nvPr/>
        </p:nvGrpSpPr>
        <p:grpSpPr bwMode="auto">
          <a:xfrm>
            <a:off x="5175250" y="1458913"/>
            <a:ext cx="3741738" cy="1790700"/>
            <a:chOff x="3260" y="731"/>
            <a:chExt cx="2357" cy="1140"/>
          </a:xfrm>
        </p:grpSpPr>
        <p:sp>
          <p:nvSpPr>
            <p:cNvPr id="27671" name="Rectangle 46"/>
            <p:cNvSpPr>
              <a:spLocks noChangeArrowheads="1"/>
            </p:cNvSpPr>
            <p:nvPr/>
          </p:nvSpPr>
          <p:spPr bwMode="auto">
            <a:xfrm>
              <a:off x="4584" y="948"/>
              <a:ext cx="87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dirty="0">
                  <a:solidFill>
                    <a:srgbClr val="2E10FF"/>
                  </a:solidFill>
                </a:rPr>
                <a:t>8. Boundary</a:t>
              </a:r>
            </a:p>
            <a:p>
              <a:r>
                <a:rPr lang="en-US" altLang="en-US" sz="1800" dirty="0">
                  <a:solidFill>
                    <a:srgbClr val="2E10FF"/>
                  </a:solidFill>
                </a:rPr>
                <a:t>Conditions</a:t>
              </a:r>
              <a:endParaRPr lang="en-US" altLang="en-US" sz="1800" dirty="0">
                <a:solidFill>
                  <a:srgbClr val="FF0000"/>
                </a:solidFill>
              </a:endParaRPr>
            </a:p>
          </p:txBody>
        </p:sp>
        <p:sp>
          <p:nvSpPr>
            <p:cNvPr id="27672" name="Rectangle 54"/>
            <p:cNvSpPr>
              <a:spLocks noChangeArrowheads="1"/>
            </p:cNvSpPr>
            <p:nvPr/>
          </p:nvSpPr>
          <p:spPr bwMode="auto">
            <a:xfrm>
              <a:off x="4755" y="1320"/>
              <a:ext cx="862"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700" dirty="0">
                  <a:solidFill>
                    <a:srgbClr val="000000"/>
                  </a:solidFill>
                </a:rPr>
                <a:t>Initialization</a:t>
              </a:r>
            </a:p>
            <a:p>
              <a:r>
                <a:rPr lang="en-US" altLang="en-US" sz="1700" dirty="0">
                  <a:solidFill>
                    <a:srgbClr val="000000"/>
                  </a:solidFill>
                </a:rPr>
                <a:t>Termination</a:t>
              </a:r>
            </a:p>
            <a:p>
              <a:r>
                <a:rPr lang="en-US" altLang="en-US" sz="1700" dirty="0">
                  <a:solidFill>
                    <a:srgbClr val="000000"/>
                  </a:solidFill>
                </a:rPr>
                <a:t>Failure.</a:t>
              </a:r>
            </a:p>
          </p:txBody>
        </p:sp>
        <p:sp>
          <p:nvSpPr>
            <p:cNvPr id="27673" name="Line 61"/>
            <p:cNvSpPr>
              <a:spLocks noChangeShapeType="1"/>
            </p:cNvSpPr>
            <p:nvPr/>
          </p:nvSpPr>
          <p:spPr bwMode="auto">
            <a:xfrm>
              <a:off x="3260" y="731"/>
              <a:ext cx="1324" cy="43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 name="Group 74"/>
          <p:cNvGrpSpPr>
            <a:grpSpLocks/>
          </p:cNvGrpSpPr>
          <p:nvPr/>
        </p:nvGrpSpPr>
        <p:grpSpPr bwMode="auto">
          <a:xfrm>
            <a:off x="282575" y="1563688"/>
            <a:ext cx="4114800" cy="4429125"/>
            <a:chOff x="178" y="783"/>
            <a:chExt cx="2592" cy="2820"/>
          </a:xfrm>
        </p:grpSpPr>
        <p:sp>
          <p:nvSpPr>
            <p:cNvPr id="27668" name="Line 6"/>
            <p:cNvSpPr>
              <a:spLocks noChangeShapeType="1"/>
            </p:cNvSpPr>
            <p:nvPr/>
          </p:nvSpPr>
          <p:spPr bwMode="auto">
            <a:xfrm flipH="1">
              <a:off x="1280" y="783"/>
              <a:ext cx="1490" cy="18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9" name="Rectangle 40"/>
            <p:cNvSpPr>
              <a:spLocks noChangeArrowheads="1"/>
            </p:cNvSpPr>
            <p:nvPr/>
          </p:nvSpPr>
          <p:spPr bwMode="auto">
            <a:xfrm>
              <a:off x="178" y="2670"/>
              <a:ext cx="159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2E10FF"/>
                  </a:solidFill>
                </a:rPr>
                <a:t>3. Identify Concurrency</a:t>
              </a:r>
              <a:endParaRPr lang="en-US" altLang="en-US" sz="1800">
                <a:solidFill>
                  <a:srgbClr val="000000"/>
                </a:solidFill>
              </a:endParaRPr>
            </a:p>
          </p:txBody>
        </p:sp>
        <p:sp>
          <p:nvSpPr>
            <p:cNvPr id="27670" name="Rectangle 66"/>
            <p:cNvSpPr>
              <a:spLocks noChangeArrowheads="1"/>
            </p:cNvSpPr>
            <p:nvPr/>
          </p:nvSpPr>
          <p:spPr bwMode="auto">
            <a:xfrm>
              <a:off x="328" y="2887"/>
              <a:ext cx="1074" cy="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700">
                  <a:solidFill>
                    <a:srgbClr val="000000"/>
                  </a:solidFill>
                </a:rPr>
                <a:t>Identification of </a:t>
              </a:r>
            </a:p>
            <a:p>
              <a:r>
                <a:rPr lang="en-US" altLang="en-US" sz="1700">
                  <a:solidFill>
                    <a:srgbClr val="000000"/>
                  </a:solidFill>
                </a:rPr>
                <a:t>Parallelism </a:t>
              </a:r>
            </a:p>
            <a:p>
              <a:r>
                <a:rPr lang="en-US" altLang="en-US" sz="1700">
                  <a:solidFill>
                    <a:srgbClr val="000000"/>
                  </a:solidFill>
                </a:rPr>
                <a:t>(Processes,</a:t>
              </a:r>
            </a:p>
            <a:p>
              <a:r>
                <a:rPr lang="en-US" altLang="en-US" sz="1700">
                  <a:solidFill>
                    <a:srgbClr val="000000"/>
                  </a:solidFill>
                </a:rPr>
                <a:t>Threads)</a:t>
              </a:r>
            </a:p>
          </p:txBody>
        </p:sp>
      </p:grpSp>
      <p:grpSp>
        <p:nvGrpSpPr>
          <p:cNvPr id="9" name="Group 78"/>
          <p:cNvGrpSpPr>
            <a:grpSpLocks/>
          </p:cNvGrpSpPr>
          <p:nvPr/>
        </p:nvGrpSpPr>
        <p:grpSpPr bwMode="auto">
          <a:xfrm>
            <a:off x="4972050" y="1527175"/>
            <a:ext cx="4325938" cy="3275013"/>
            <a:chOff x="3132" y="764"/>
            <a:chExt cx="2725" cy="2085"/>
          </a:xfrm>
        </p:grpSpPr>
        <p:sp>
          <p:nvSpPr>
            <p:cNvPr id="27665" name="Line 53"/>
            <p:cNvSpPr>
              <a:spLocks noChangeShapeType="1"/>
            </p:cNvSpPr>
            <p:nvPr/>
          </p:nvSpPr>
          <p:spPr bwMode="auto">
            <a:xfrm>
              <a:off x="3132" y="764"/>
              <a:ext cx="1324" cy="93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6" name="Rectangle 63"/>
            <p:cNvSpPr>
              <a:spLocks noChangeArrowheads="1"/>
            </p:cNvSpPr>
            <p:nvPr/>
          </p:nvSpPr>
          <p:spPr bwMode="auto">
            <a:xfrm>
              <a:off x="4584" y="1891"/>
              <a:ext cx="846"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2E10FF"/>
                  </a:solidFill>
                </a:rPr>
                <a:t>7. Software </a:t>
              </a:r>
            </a:p>
            <a:p>
              <a:r>
                <a:rPr lang="en-US" altLang="en-US" sz="1800">
                  <a:solidFill>
                    <a:srgbClr val="2E10FF"/>
                  </a:solidFill>
                </a:rPr>
                <a:t>Control</a:t>
              </a:r>
              <a:endParaRPr lang="en-US" altLang="en-US" sz="1800">
                <a:solidFill>
                  <a:srgbClr val="FF0000"/>
                </a:solidFill>
              </a:endParaRPr>
            </a:p>
          </p:txBody>
        </p:sp>
        <p:sp>
          <p:nvSpPr>
            <p:cNvPr id="27667" name="Rectangle 67"/>
            <p:cNvSpPr>
              <a:spLocks noChangeArrowheads="1"/>
            </p:cNvSpPr>
            <p:nvPr/>
          </p:nvSpPr>
          <p:spPr bwMode="auto">
            <a:xfrm>
              <a:off x="4696" y="2298"/>
              <a:ext cx="1161"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700">
                  <a:solidFill>
                    <a:srgbClr val="000000"/>
                  </a:solidFill>
                </a:rPr>
                <a:t>Monolithic</a:t>
              </a:r>
            </a:p>
            <a:p>
              <a:r>
                <a:rPr lang="en-US" altLang="en-US" sz="1700">
                  <a:solidFill>
                    <a:srgbClr val="000000"/>
                  </a:solidFill>
                </a:rPr>
                <a:t>Event-Driven</a:t>
              </a:r>
            </a:p>
            <a:p>
              <a:r>
                <a:rPr lang="en-US" altLang="en-US" sz="1700">
                  <a:solidFill>
                    <a:srgbClr val="000000"/>
                  </a:solidFill>
                </a:rPr>
                <a:t>Conc. Processes</a:t>
              </a:r>
            </a:p>
          </p:txBody>
        </p:sp>
      </p:grpSp>
      <p:grpSp>
        <p:nvGrpSpPr>
          <p:cNvPr id="10" name="Group 72"/>
          <p:cNvGrpSpPr>
            <a:grpSpLocks/>
          </p:cNvGrpSpPr>
          <p:nvPr/>
        </p:nvGrpSpPr>
        <p:grpSpPr bwMode="auto">
          <a:xfrm>
            <a:off x="293688" y="1408113"/>
            <a:ext cx="3582987" cy="1579562"/>
            <a:chOff x="185" y="700"/>
            <a:chExt cx="2257" cy="1006"/>
          </a:xfrm>
        </p:grpSpPr>
        <p:sp>
          <p:nvSpPr>
            <p:cNvPr id="27662" name="Line 3"/>
            <p:cNvSpPr>
              <a:spLocks noChangeShapeType="1"/>
            </p:cNvSpPr>
            <p:nvPr/>
          </p:nvSpPr>
          <p:spPr bwMode="auto">
            <a:xfrm flipH="1">
              <a:off x="897" y="700"/>
              <a:ext cx="1545" cy="43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3" name="Rectangle 17"/>
            <p:cNvSpPr>
              <a:spLocks noChangeArrowheads="1"/>
            </p:cNvSpPr>
            <p:nvPr/>
          </p:nvSpPr>
          <p:spPr bwMode="auto">
            <a:xfrm>
              <a:off x="185" y="1117"/>
              <a:ext cx="15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2E10FF"/>
                  </a:solidFill>
                </a:rPr>
                <a:t>1. Identify Design Goals</a:t>
              </a:r>
              <a:endParaRPr lang="en-US" altLang="en-US" sz="1800">
                <a:solidFill>
                  <a:srgbClr val="000000"/>
                </a:solidFill>
              </a:endParaRPr>
            </a:p>
          </p:txBody>
        </p:sp>
        <p:sp>
          <p:nvSpPr>
            <p:cNvPr id="27664" name="Rectangle 71"/>
            <p:cNvSpPr>
              <a:spLocks noChangeArrowheads="1"/>
            </p:cNvSpPr>
            <p:nvPr/>
          </p:nvSpPr>
          <p:spPr bwMode="auto">
            <a:xfrm>
              <a:off x="288" y="1320"/>
              <a:ext cx="1100"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700">
                  <a:solidFill>
                    <a:srgbClr val="000000"/>
                  </a:solidFill>
                </a:rPr>
                <a:t>Additional NFRs</a:t>
              </a:r>
            </a:p>
            <a:p>
              <a:r>
                <a:rPr lang="en-US" altLang="en-US" sz="1700">
                  <a:solidFill>
                    <a:srgbClr val="000000"/>
                  </a:solidFill>
                </a:rPr>
                <a:t>Trade-offs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dissolv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4"/>
          <p:cNvSpPr>
            <a:spLocks noChangeArrowheads="1"/>
          </p:cNvSpPr>
          <p:nvPr/>
        </p:nvSpPr>
        <p:spPr bwMode="auto">
          <a:xfrm>
            <a:off x="7331075" y="3633788"/>
            <a:ext cx="1843088"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00"/>
                </a:solidFill>
              </a:rPr>
              <a:t>Monolithic</a:t>
            </a:r>
          </a:p>
          <a:p>
            <a:r>
              <a:rPr lang="en-US" altLang="en-US" sz="1800">
                <a:solidFill>
                  <a:srgbClr val="000000"/>
                </a:solidFill>
              </a:rPr>
              <a:t>Event-Driven</a:t>
            </a:r>
          </a:p>
          <a:p>
            <a:r>
              <a:rPr lang="en-US" altLang="en-US" sz="1800">
                <a:solidFill>
                  <a:srgbClr val="000000"/>
                </a:solidFill>
              </a:rPr>
              <a:t>Conc. Processes</a:t>
            </a:r>
          </a:p>
        </p:txBody>
      </p:sp>
      <p:sp>
        <p:nvSpPr>
          <p:cNvPr id="31747" name="Rectangle 33"/>
          <p:cNvSpPr>
            <a:spLocks noChangeArrowheads="1"/>
          </p:cNvSpPr>
          <p:nvPr/>
        </p:nvSpPr>
        <p:spPr bwMode="auto">
          <a:xfrm>
            <a:off x="7153275" y="2987675"/>
            <a:ext cx="13430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CC"/>
                </a:solidFill>
              </a:rPr>
              <a:t>7. Software </a:t>
            </a:r>
          </a:p>
          <a:p>
            <a:r>
              <a:rPr lang="en-US" altLang="en-US" sz="1800">
                <a:solidFill>
                  <a:srgbClr val="0000CC"/>
                </a:solidFill>
              </a:rPr>
              <a:t>Control</a:t>
            </a:r>
          </a:p>
        </p:txBody>
      </p:sp>
      <p:grpSp>
        <p:nvGrpSpPr>
          <p:cNvPr id="31748" name="Group 4"/>
          <p:cNvGrpSpPr>
            <a:grpSpLocks/>
          </p:cNvGrpSpPr>
          <p:nvPr/>
        </p:nvGrpSpPr>
        <p:grpSpPr bwMode="auto">
          <a:xfrm>
            <a:off x="241300" y="1219200"/>
            <a:ext cx="3898900" cy="2646363"/>
            <a:chOff x="138" y="783"/>
            <a:chExt cx="2456" cy="1667"/>
          </a:xfrm>
        </p:grpSpPr>
        <p:sp>
          <p:nvSpPr>
            <p:cNvPr id="31791" name="Rectangle 5"/>
            <p:cNvSpPr>
              <a:spLocks noChangeArrowheads="1"/>
            </p:cNvSpPr>
            <p:nvPr/>
          </p:nvSpPr>
          <p:spPr bwMode="auto">
            <a:xfrm>
              <a:off x="138" y="1854"/>
              <a:ext cx="16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CC"/>
                  </a:solidFill>
                </a:rPr>
                <a:t>2. System Decomposition</a:t>
              </a:r>
              <a:endParaRPr lang="en-US" altLang="en-US" sz="1800"/>
            </a:p>
          </p:txBody>
        </p:sp>
        <p:sp>
          <p:nvSpPr>
            <p:cNvPr id="31792" name="Rectangle 6"/>
            <p:cNvSpPr>
              <a:spLocks noChangeArrowheads="1"/>
            </p:cNvSpPr>
            <p:nvPr/>
          </p:nvSpPr>
          <p:spPr bwMode="auto">
            <a:xfrm>
              <a:off x="272" y="2048"/>
              <a:ext cx="1378"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t>Layers vs Partitions</a:t>
              </a:r>
            </a:p>
            <a:p>
              <a:r>
                <a:rPr lang="en-US" altLang="en-US" sz="1800"/>
                <a:t>Coherence/Coupling</a:t>
              </a:r>
            </a:p>
          </p:txBody>
        </p:sp>
        <p:sp>
          <p:nvSpPr>
            <p:cNvPr id="31793" name="Line 7"/>
            <p:cNvSpPr>
              <a:spLocks noChangeShapeType="1"/>
            </p:cNvSpPr>
            <p:nvPr/>
          </p:nvSpPr>
          <p:spPr bwMode="auto">
            <a:xfrm flipH="1">
              <a:off x="1118" y="783"/>
              <a:ext cx="1476" cy="104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49" name="Group 9"/>
          <p:cNvGrpSpPr>
            <a:grpSpLocks/>
          </p:cNvGrpSpPr>
          <p:nvPr/>
        </p:nvGrpSpPr>
        <p:grpSpPr bwMode="auto">
          <a:xfrm>
            <a:off x="2089150" y="1439863"/>
            <a:ext cx="2622550" cy="4845050"/>
            <a:chOff x="1394" y="916"/>
            <a:chExt cx="1652" cy="3052"/>
          </a:xfrm>
        </p:grpSpPr>
        <p:sp>
          <p:nvSpPr>
            <p:cNvPr id="31787" name="Rectangle 10"/>
            <p:cNvSpPr>
              <a:spLocks noChangeArrowheads="1"/>
            </p:cNvSpPr>
            <p:nvPr/>
          </p:nvSpPr>
          <p:spPr bwMode="auto">
            <a:xfrm>
              <a:off x="1394" y="2852"/>
              <a:ext cx="1262"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CC"/>
                  </a:solidFill>
                </a:rPr>
                <a:t>4. Hardware/</a:t>
              </a:r>
            </a:p>
            <a:p>
              <a:r>
                <a:rPr lang="en-US" altLang="en-US" sz="1800">
                  <a:solidFill>
                    <a:srgbClr val="0000CC"/>
                  </a:solidFill>
                </a:rPr>
                <a:t>Software Mapping</a:t>
              </a:r>
            </a:p>
          </p:txBody>
        </p:sp>
        <p:grpSp>
          <p:nvGrpSpPr>
            <p:cNvPr id="31788" name="Group 11"/>
            <p:cNvGrpSpPr>
              <a:grpSpLocks/>
            </p:cNvGrpSpPr>
            <p:nvPr/>
          </p:nvGrpSpPr>
          <p:grpSpPr bwMode="auto">
            <a:xfrm>
              <a:off x="1404" y="916"/>
              <a:ext cx="1642" cy="3052"/>
              <a:chOff x="1404" y="916"/>
              <a:chExt cx="1642" cy="3052"/>
            </a:xfrm>
          </p:grpSpPr>
          <p:sp>
            <p:nvSpPr>
              <p:cNvPr id="31789" name="Line 12"/>
              <p:cNvSpPr>
                <a:spLocks noChangeShapeType="1"/>
              </p:cNvSpPr>
              <p:nvPr/>
            </p:nvSpPr>
            <p:spPr bwMode="auto">
              <a:xfrm flipH="1">
                <a:off x="2194" y="916"/>
                <a:ext cx="707" cy="193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90" name="Rectangle 13"/>
              <p:cNvSpPr>
                <a:spLocks noChangeArrowheads="1"/>
              </p:cNvSpPr>
              <p:nvPr/>
            </p:nvSpPr>
            <p:spPr bwMode="auto">
              <a:xfrm>
                <a:off x="1404" y="3214"/>
                <a:ext cx="1642" cy="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t>Special Purpose Systems</a:t>
                </a:r>
              </a:p>
              <a:p>
                <a:r>
                  <a:rPr lang="en-US" altLang="en-US" sz="1800"/>
                  <a:t>Buy vs Build</a:t>
                </a:r>
              </a:p>
              <a:p>
                <a:r>
                  <a:rPr lang="en-US" altLang="en-US" sz="1800"/>
                  <a:t>Allocation of Resources</a:t>
                </a:r>
              </a:p>
              <a:p>
                <a:r>
                  <a:rPr lang="en-US" altLang="en-US" sz="1800"/>
                  <a:t>Connectivity</a:t>
                </a:r>
              </a:p>
            </p:txBody>
          </p:sp>
        </p:grpSp>
      </p:grpSp>
      <p:grpSp>
        <p:nvGrpSpPr>
          <p:cNvPr id="31750" name="Group 15"/>
          <p:cNvGrpSpPr>
            <a:grpSpLocks/>
          </p:cNvGrpSpPr>
          <p:nvPr/>
        </p:nvGrpSpPr>
        <p:grpSpPr bwMode="auto">
          <a:xfrm>
            <a:off x="4273550" y="1368425"/>
            <a:ext cx="2676525" cy="4686300"/>
            <a:chOff x="2770" y="871"/>
            <a:chExt cx="1686" cy="2952"/>
          </a:xfrm>
        </p:grpSpPr>
        <p:sp>
          <p:nvSpPr>
            <p:cNvPr id="31784" name="Line 16"/>
            <p:cNvSpPr>
              <a:spLocks noChangeShapeType="1"/>
            </p:cNvSpPr>
            <p:nvPr/>
          </p:nvSpPr>
          <p:spPr bwMode="auto">
            <a:xfrm>
              <a:off x="2972" y="871"/>
              <a:ext cx="192" cy="18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85" name="Rectangle 17"/>
            <p:cNvSpPr>
              <a:spLocks noChangeArrowheads="1"/>
            </p:cNvSpPr>
            <p:nvPr/>
          </p:nvSpPr>
          <p:spPr bwMode="auto">
            <a:xfrm>
              <a:off x="2770" y="2852"/>
              <a:ext cx="958"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CC"/>
                  </a:solidFill>
                </a:rPr>
                <a:t>5. Data</a:t>
              </a:r>
            </a:p>
            <a:p>
              <a:r>
                <a:rPr lang="en-US" altLang="en-US" sz="1800">
                  <a:solidFill>
                    <a:srgbClr val="0000CC"/>
                  </a:solidFill>
                </a:rPr>
                <a:t>Management</a:t>
              </a:r>
              <a:r>
                <a:rPr lang="en-US" altLang="en-US" sz="1800"/>
                <a:t> </a:t>
              </a:r>
            </a:p>
          </p:txBody>
        </p:sp>
        <p:sp>
          <p:nvSpPr>
            <p:cNvPr id="31786" name="Rectangle 18"/>
            <p:cNvSpPr>
              <a:spLocks noChangeArrowheads="1"/>
            </p:cNvSpPr>
            <p:nvPr/>
          </p:nvSpPr>
          <p:spPr bwMode="auto">
            <a:xfrm>
              <a:off x="2960" y="3248"/>
              <a:ext cx="1496"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t>Persistent Objects</a:t>
              </a:r>
            </a:p>
            <a:p>
              <a:r>
                <a:rPr lang="en-US" altLang="en-US" sz="1800"/>
                <a:t>Filesystem vs Database</a:t>
              </a:r>
            </a:p>
          </p:txBody>
        </p:sp>
      </p:grpSp>
      <p:grpSp>
        <p:nvGrpSpPr>
          <p:cNvPr id="31751" name="Group 19"/>
          <p:cNvGrpSpPr>
            <a:grpSpLocks/>
          </p:cNvGrpSpPr>
          <p:nvPr/>
        </p:nvGrpSpPr>
        <p:grpSpPr bwMode="auto">
          <a:xfrm>
            <a:off x="4676775" y="1228725"/>
            <a:ext cx="4351338" cy="4818063"/>
            <a:chOff x="3024" y="783"/>
            <a:chExt cx="2741" cy="3035"/>
          </a:xfrm>
        </p:grpSpPr>
        <p:sp>
          <p:nvSpPr>
            <p:cNvPr id="31781" name="Line 20"/>
            <p:cNvSpPr>
              <a:spLocks noChangeShapeType="1"/>
            </p:cNvSpPr>
            <p:nvPr/>
          </p:nvSpPr>
          <p:spPr bwMode="auto">
            <a:xfrm>
              <a:off x="3024" y="783"/>
              <a:ext cx="1152" cy="19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82" name="Rectangle 21"/>
            <p:cNvSpPr>
              <a:spLocks noChangeArrowheads="1"/>
            </p:cNvSpPr>
            <p:nvPr/>
          </p:nvSpPr>
          <p:spPr bwMode="auto">
            <a:xfrm>
              <a:off x="4451" y="3243"/>
              <a:ext cx="1314"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t>Access Control List</a:t>
              </a:r>
            </a:p>
            <a:p>
              <a:r>
                <a:rPr lang="en-US" altLang="en-US" sz="1800"/>
                <a:t>vs Capabilities</a:t>
              </a:r>
            </a:p>
            <a:p>
              <a:r>
                <a:rPr lang="en-US" altLang="en-US" sz="1800"/>
                <a:t>Security</a:t>
              </a:r>
            </a:p>
          </p:txBody>
        </p:sp>
        <p:sp>
          <p:nvSpPr>
            <p:cNvPr id="31783" name="Rectangle 22"/>
            <p:cNvSpPr>
              <a:spLocks noChangeArrowheads="1"/>
            </p:cNvSpPr>
            <p:nvPr/>
          </p:nvSpPr>
          <p:spPr bwMode="auto">
            <a:xfrm>
              <a:off x="4314" y="2852"/>
              <a:ext cx="1314"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CC"/>
                  </a:solidFill>
                </a:rPr>
                <a:t>6. Global Resource </a:t>
              </a:r>
            </a:p>
            <a:p>
              <a:r>
                <a:rPr lang="en-US" altLang="en-US" sz="1800">
                  <a:solidFill>
                    <a:srgbClr val="0000CC"/>
                  </a:solidFill>
                </a:rPr>
                <a:t>Handlung </a:t>
              </a:r>
            </a:p>
          </p:txBody>
        </p:sp>
      </p:grpSp>
      <p:grpSp>
        <p:nvGrpSpPr>
          <p:cNvPr id="31752" name="Group 23"/>
          <p:cNvGrpSpPr>
            <a:grpSpLocks/>
          </p:cNvGrpSpPr>
          <p:nvPr/>
        </p:nvGrpSpPr>
        <p:grpSpPr bwMode="auto">
          <a:xfrm>
            <a:off x="5051425" y="1120775"/>
            <a:ext cx="3811588" cy="1847850"/>
            <a:chOff x="3260" y="731"/>
            <a:chExt cx="2401" cy="1164"/>
          </a:xfrm>
        </p:grpSpPr>
        <p:sp>
          <p:nvSpPr>
            <p:cNvPr id="31778" name="Rectangle 24"/>
            <p:cNvSpPr>
              <a:spLocks noChangeArrowheads="1"/>
            </p:cNvSpPr>
            <p:nvPr/>
          </p:nvSpPr>
          <p:spPr bwMode="auto">
            <a:xfrm>
              <a:off x="4584" y="948"/>
              <a:ext cx="874"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CC"/>
                  </a:solidFill>
                </a:rPr>
                <a:t>8. Boundary</a:t>
              </a:r>
            </a:p>
            <a:p>
              <a:r>
                <a:rPr lang="en-US" altLang="en-US" sz="1800">
                  <a:solidFill>
                    <a:srgbClr val="0000CC"/>
                  </a:solidFill>
                </a:rPr>
                <a:t>Conditions</a:t>
              </a:r>
            </a:p>
          </p:txBody>
        </p:sp>
        <p:sp>
          <p:nvSpPr>
            <p:cNvPr id="31779" name="Rectangle 25"/>
            <p:cNvSpPr>
              <a:spLocks noChangeArrowheads="1"/>
            </p:cNvSpPr>
            <p:nvPr/>
          </p:nvSpPr>
          <p:spPr bwMode="auto">
            <a:xfrm>
              <a:off x="4755" y="1320"/>
              <a:ext cx="906"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t>Initialization</a:t>
              </a:r>
            </a:p>
            <a:p>
              <a:r>
                <a:rPr lang="en-US" altLang="en-US" sz="1800"/>
                <a:t>Termination</a:t>
              </a:r>
            </a:p>
            <a:p>
              <a:r>
                <a:rPr lang="en-US" altLang="en-US" sz="1800"/>
                <a:t>Failure</a:t>
              </a:r>
            </a:p>
          </p:txBody>
        </p:sp>
        <p:sp>
          <p:nvSpPr>
            <p:cNvPr id="31780" name="Line 26"/>
            <p:cNvSpPr>
              <a:spLocks noChangeShapeType="1"/>
            </p:cNvSpPr>
            <p:nvPr/>
          </p:nvSpPr>
          <p:spPr bwMode="auto">
            <a:xfrm>
              <a:off x="3260" y="731"/>
              <a:ext cx="1324" cy="43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53" name="Group 27"/>
          <p:cNvGrpSpPr>
            <a:grpSpLocks/>
          </p:cNvGrpSpPr>
          <p:nvPr/>
        </p:nvGrpSpPr>
        <p:grpSpPr bwMode="auto">
          <a:xfrm>
            <a:off x="158750" y="1228725"/>
            <a:ext cx="4114800" cy="3978275"/>
            <a:chOff x="178" y="783"/>
            <a:chExt cx="2592" cy="2506"/>
          </a:xfrm>
        </p:grpSpPr>
        <p:sp>
          <p:nvSpPr>
            <p:cNvPr id="31775" name="Line 28"/>
            <p:cNvSpPr>
              <a:spLocks noChangeShapeType="1"/>
            </p:cNvSpPr>
            <p:nvPr/>
          </p:nvSpPr>
          <p:spPr bwMode="auto">
            <a:xfrm flipH="1">
              <a:off x="1280" y="783"/>
              <a:ext cx="1490" cy="18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76" name="Rectangle 29"/>
            <p:cNvSpPr>
              <a:spLocks noChangeArrowheads="1"/>
            </p:cNvSpPr>
            <p:nvPr/>
          </p:nvSpPr>
          <p:spPr bwMode="auto">
            <a:xfrm>
              <a:off x="178" y="2670"/>
              <a:ext cx="10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CC"/>
                  </a:solidFill>
                </a:rPr>
                <a:t>3. Concurrency</a:t>
              </a:r>
            </a:p>
          </p:txBody>
        </p:sp>
        <p:sp>
          <p:nvSpPr>
            <p:cNvPr id="31777" name="Rectangle 30"/>
            <p:cNvSpPr>
              <a:spLocks noChangeArrowheads="1"/>
            </p:cNvSpPr>
            <p:nvPr/>
          </p:nvSpPr>
          <p:spPr bwMode="auto">
            <a:xfrm>
              <a:off x="328" y="2887"/>
              <a:ext cx="1130"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t>Identification of </a:t>
              </a:r>
            </a:p>
            <a:p>
              <a:r>
                <a:rPr lang="en-US" altLang="en-US" sz="1800"/>
                <a:t>Threads</a:t>
              </a:r>
            </a:p>
          </p:txBody>
        </p:sp>
      </p:grpSp>
      <p:grpSp>
        <p:nvGrpSpPr>
          <p:cNvPr id="31754" name="Group 35"/>
          <p:cNvGrpSpPr>
            <a:grpSpLocks/>
          </p:cNvGrpSpPr>
          <p:nvPr/>
        </p:nvGrpSpPr>
        <p:grpSpPr bwMode="auto">
          <a:xfrm>
            <a:off x="169863" y="995363"/>
            <a:ext cx="3582987" cy="1622425"/>
            <a:chOff x="185" y="700"/>
            <a:chExt cx="2257" cy="1022"/>
          </a:xfrm>
        </p:grpSpPr>
        <p:sp>
          <p:nvSpPr>
            <p:cNvPr id="31772" name="Line 36"/>
            <p:cNvSpPr>
              <a:spLocks noChangeShapeType="1"/>
            </p:cNvSpPr>
            <p:nvPr/>
          </p:nvSpPr>
          <p:spPr bwMode="auto">
            <a:xfrm flipH="1">
              <a:off x="897" y="700"/>
              <a:ext cx="1545" cy="43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73" name="Rectangle 37"/>
            <p:cNvSpPr>
              <a:spLocks noChangeArrowheads="1"/>
            </p:cNvSpPr>
            <p:nvPr/>
          </p:nvSpPr>
          <p:spPr bwMode="auto">
            <a:xfrm>
              <a:off x="185" y="1117"/>
              <a:ext cx="10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CC"/>
                  </a:solidFill>
                </a:rPr>
                <a:t>1. Design Goals</a:t>
              </a:r>
              <a:endParaRPr lang="en-US" altLang="en-US" sz="1800"/>
            </a:p>
          </p:txBody>
        </p:sp>
        <p:sp>
          <p:nvSpPr>
            <p:cNvPr id="31774" name="Rectangle 38"/>
            <p:cNvSpPr>
              <a:spLocks noChangeArrowheads="1"/>
            </p:cNvSpPr>
            <p:nvPr/>
          </p:nvSpPr>
          <p:spPr bwMode="auto">
            <a:xfrm>
              <a:off x="288" y="1320"/>
              <a:ext cx="762"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t>Definition</a:t>
              </a:r>
            </a:p>
            <a:p>
              <a:r>
                <a:rPr lang="en-US" altLang="en-US" sz="1800"/>
                <a:t>Trade-offs</a:t>
              </a:r>
            </a:p>
          </p:txBody>
        </p:sp>
      </p:grpSp>
      <p:sp>
        <p:nvSpPr>
          <p:cNvPr id="31755" name="Rectangle 42"/>
          <p:cNvSpPr>
            <a:spLocks noGrp="1" noChangeArrowheads="1"/>
          </p:cNvSpPr>
          <p:nvPr>
            <p:ph type="title"/>
          </p:nvPr>
        </p:nvSpPr>
        <p:spPr>
          <a:xfrm>
            <a:off x="252413" y="157163"/>
            <a:ext cx="8558212" cy="863600"/>
          </a:xfrm>
        </p:spPr>
        <p:txBody>
          <a:bodyPr/>
          <a:lstStyle/>
          <a:p>
            <a:r>
              <a:rPr lang="en-US" altLang="en-US" i="1" smtClean="0">
                <a:solidFill>
                  <a:schemeClr val="folHlink"/>
                </a:solidFill>
                <a:latin typeface="Times" charset="0"/>
                <a:ea typeface="ＭＳ Ｐゴシック" pitchFamily="34" charset="-128"/>
              </a:rPr>
              <a:t>Analysis Sources: Requirements and System Model</a:t>
            </a:r>
            <a:endParaRPr lang="en-US" altLang="en-US" smtClean="0">
              <a:solidFill>
                <a:schemeClr val="folHlink"/>
              </a:solidFill>
              <a:ea typeface="ＭＳ Ｐゴシック" pitchFamily="34" charset="-128"/>
            </a:endParaRPr>
          </a:p>
        </p:txBody>
      </p:sp>
      <p:sp>
        <p:nvSpPr>
          <p:cNvPr id="31756" name="AutoShape 40"/>
          <p:cNvSpPr>
            <a:spLocks noChangeArrowheads="1"/>
          </p:cNvSpPr>
          <p:nvPr/>
        </p:nvSpPr>
        <p:spPr bwMode="auto">
          <a:xfrm>
            <a:off x="182563" y="1692275"/>
            <a:ext cx="1946275" cy="1038225"/>
          </a:xfrm>
          <a:prstGeom prst="roundRect">
            <a:avLst>
              <a:gd name="adj" fmla="val 16667"/>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endParaRPr lang="de-DE" altLang="en-US">
              <a:solidFill>
                <a:schemeClr val="folHlink"/>
              </a:solidFill>
            </a:endParaRPr>
          </a:p>
        </p:txBody>
      </p:sp>
      <p:sp>
        <p:nvSpPr>
          <p:cNvPr id="170027" name="AutoShape 43"/>
          <p:cNvSpPr>
            <a:spLocks noChangeArrowheads="1"/>
          </p:cNvSpPr>
          <p:nvPr/>
        </p:nvSpPr>
        <p:spPr bwMode="auto">
          <a:xfrm>
            <a:off x="2159000" y="4398963"/>
            <a:ext cx="4573588" cy="1846262"/>
          </a:xfrm>
          <a:prstGeom prst="roundRect">
            <a:avLst>
              <a:gd name="adj" fmla="val 16667"/>
            </a:avLst>
          </a:prstGeom>
          <a:solidFill>
            <a:schemeClr val="bg1"/>
          </a:solidFill>
          <a:ln w="12700">
            <a:solidFill>
              <a:schemeClr val="tx1"/>
            </a:solidFill>
            <a:round/>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a:solidFill>
                  <a:srgbClr val="FF0000"/>
                </a:solidFill>
              </a:rPr>
              <a:t>Object Model</a:t>
            </a:r>
          </a:p>
        </p:txBody>
      </p:sp>
      <p:grpSp>
        <p:nvGrpSpPr>
          <p:cNvPr id="10" name="Group 59"/>
          <p:cNvGrpSpPr>
            <a:grpSpLocks/>
          </p:cNvGrpSpPr>
          <p:nvPr/>
        </p:nvGrpSpPr>
        <p:grpSpPr bwMode="auto">
          <a:xfrm>
            <a:off x="107950" y="1304925"/>
            <a:ext cx="8877300" cy="2609850"/>
            <a:chOff x="68" y="822"/>
            <a:chExt cx="5592" cy="1644"/>
          </a:xfrm>
        </p:grpSpPr>
        <p:sp>
          <p:nvSpPr>
            <p:cNvPr id="31770" name="AutoShape 41"/>
            <p:cNvSpPr>
              <a:spLocks noChangeArrowheads="1"/>
            </p:cNvSpPr>
            <p:nvPr/>
          </p:nvSpPr>
          <p:spPr bwMode="auto">
            <a:xfrm>
              <a:off x="68" y="1812"/>
              <a:ext cx="1776" cy="654"/>
            </a:xfrm>
            <a:prstGeom prst="roundRect">
              <a:avLst>
                <a:gd name="adj" fmla="val 16667"/>
              </a:avLst>
            </a:prstGeom>
            <a:solidFill>
              <a:schemeClr val="bg1"/>
            </a:solidFill>
            <a:ln w="12700">
              <a:solidFill>
                <a:schemeClr val="tx1"/>
              </a:solidFill>
              <a:round/>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a:solidFill>
                    <a:srgbClr val="FF0000"/>
                  </a:solidFill>
                </a:rPr>
                <a:t>Functional Model</a:t>
              </a:r>
            </a:p>
          </p:txBody>
        </p:sp>
        <p:sp>
          <p:nvSpPr>
            <p:cNvPr id="31771" name="AutoShape 45"/>
            <p:cNvSpPr>
              <a:spLocks noChangeArrowheads="1"/>
            </p:cNvSpPr>
            <p:nvPr/>
          </p:nvSpPr>
          <p:spPr bwMode="auto">
            <a:xfrm>
              <a:off x="4098" y="822"/>
              <a:ext cx="1562" cy="1018"/>
            </a:xfrm>
            <a:prstGeom prst="roundRect">
              <a:avLst>
                <a:gd name="adj" fmla="val 16667"/>
              </a:avLst>
            </a:prstGeom>
            <a:solidFill>
              <a:schemeClr val="bg1"/>
            </a:solidFill>
            <a:ln w="12700">
              <a:solidFill>
                <a:schemeClr val="tx1"/>
              </a:solidFill>
              <a:round/>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a:solidFill>
                    <a:srgbClr val="FF0000"/>
                  </a:solidFill>
                </a:rPr>
                <a:t>  Functional Model</a:t>
              </a:r>
            </a:p>
          </p:txBody>
        </p:sp>
      </p:grpSp>
      <p:grpSp>
        <p:nvGrpSpPr>
          <p:cNvPr id="11" name="Group 49"/>
          <p:cNvGrpSpPr>
            <a:grpSpLocks/>
          </p:cNvGrpSpPr>
          <p:nvPr/>
        </p:nvGrpSpPr>
        <p:grpSpPr bwMode="auto">
          <a:xfrm>
            <a:off x="182563" y="2978150"/>
            <a:ext cx="8802687" cy="3187700"/>
            <a:chOff x="115" y="1876"/>
            <a:chExt cx="5545" cy="2008"/>
          </a:xfrm>
        </p:grpSpPr>
        <p:sp>
          <p:nvSpPr>
            <p:cNvPr id="31768" name="AutoShape 44"/>
            <p:cNvSpPr>
              <a:spLocks noChangeArrowheads="1"/>
            </p:cNvSpPr>
            <p:nvPr/>
          </p:nvSpPr>
          <p:spPr bwMode="auto">
            <a:xfrm>
              <a:off x="4265" y="1876"/>
              <a:ext cx="1395" cy="2008"/>
            </a:xfrm>
            <a:prstGeom prst="roundRect">
              <a:avLst>
                <a:gd name="adj" fmla="val 16667"/>
              </a:avLst>
            </a:prstGeom>
            <a:solidFill>
              <a:schemeClr val="bg1"/>
            </a:solidFill>
            <a:ln w="12700">
              <a:solidFill>
                <a:schemeClr val="tx1"/>
              </a:solidFill>
              <a:round/>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a:solidFill>
                    <a:srgbClr val="FF0000"/>
                  </a:solidFill>
                </a:rPr>
                <a:t>Dynamic</a:t>
              </a:r>
            </a:p>
            <a:p>
              <a:pPr algn="ctr"/>
              <a:r>
                <a:rPr lang="en-US" altLang="en-US">
                  <a:solidFill>
                    <a:srgbClr val="FF0000"/>
                  </a:solidFill>
                </a:rPr>
                <a:t> Model</a:t>
              </a:r>
              <a:endParaRPr lang="en-US" altLang="en-US" sz="1800">
                <a:solidFill>
                  <a:srgbClr val="FF0000"/>
                </a:solidFill>
              </a:endParaRPr>
            </a:p>
          </p:txBody>
        </p:sp>
        <p:sp>
          <p:nvSpPr>
            <p:cNvPr id="31769" name="AutoShape 46"/>
            <p:cNvSpPr>
              <a:spLocks noChangeArrowheads="1"/>
            </p:cNvSpPr>
            <p:nvPr/>
          </p:nvSpPr>
          <p:spPr bwMode="auto">
            <a:xfrm>
              <a:off x="115" y="2636"/>
              <a:ext cx="1176" cy="1018"/>
            </a:xfrm>
            <a:prstGeom prst="roundRect">
              <a:avLst>
                <a:gd name="adj" fmla="val 16667"/>
              </a:avLst>
            </a:prstGeom>
            <a:solidFill>
              <a:schemeClr val="bg1"/>
            </a:solidFill>
            <a:ln w="12700">
              <a:solidFill>
                <a:schemeClr val="tx1"/>
              </a:solidFill>
              <a:round/>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a:solidFill>
                    <a:srgbClr val="FF0000"/>
                  </a:solidFill>
                </a:rPr>
                <a:t> </a:t>
              </a:r>
            </a:p>
            <a:p>
              <a:pPr algn="ctr"/>
              <a:r>
                <a:rPr lang="en-US" altLang="en-US">
                  <a:solidFill>
                    <a:srgbClr val="FF0000"/>
                  </a:solidFill>
                </a:rPr>
                <a:t>Dynamic </a:t>
              </a:r>
            </a:p>
            <a:p>
              <a:pPr algn="ctr"/>
              <a:r>
                <a:rPr lang="en-US" altLang="en-US">
                  <a:solidFill>
                    <a:srgbClr val="FF0000"/>
                  </a:solidFill>
                </a:rPr>
                <a:t>Model</a:t>
              </a:r>
            </a:p>
          </p:txBody>
        </p:sp>
      </p:grpSp>
      <p:sp>
        <p:nvSpPr>
          <p:cNvPr id="31760" name="AutoShape 51"/>
          <p:cNvSpPr>
            <a:spLocks noChangeArrowheads="1"/>
          </p:cNvSpPr>
          <p:nvPr/>
        </p:nvSpPr>
        <p:spPr bwMode="auto">
          <a:xfrm>
            <a:off x="6770688" y="2978150"/>
            <a:ext cx="2214562" cy="3187700"/>
          </a:xfrm>
          <a:prstGeom prst="roundRect">
            <a:avLst>
              <a:gd name="adj" fmla="val 16667"/>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endParaRPr lang="de-DE" altLang="en-US" sz="1800">
              <a:solidFill>
                <a:schemeClr val="folHlink"/>
              </a:solidFill>
            </a:endParaRPr>
          </a:p>
        </p:txBody>
      </p:sp>
      <p:sp>
        <p:nvSpPr>
          <p:cNvPr id="31761" name="AutoShape 52"/>
          <p:cNvSpPr>
            <a:spLocks noChangeArrowheads="1"/>
          </p:cNvSpPr>
          <p:nvPr/>
        </p:nvSpPr>
        <p:spPr bwMode="auto">
          <a:xfrm>
            <a:off x="182563" y="4184650"/>
            <a:ext cx="1866900" cy="1616075"/>
          </a:xfrm>
          <a:prstGeom prst="roundRect">
            <a:avLst>
              <a:gd name="adj" fmla="val 16667"/>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a:solidFill>
                  <a:schemeClr val="folHlink"/>
                </a:solidFill>
              </a:rPr>
              <a:t> </a:t>
            </a:r>
          </a:p>
        </p:txBody>
      </p:sp>
      <p:grpSp>
        <p:nvGrpSpPr>
          <p:cNvPr id="31762" name="Group 58"/>
          <p:cNvGrpSpPr>
            <a:grpSpLocks/>
          </p:cNvGrpSpPr>
          <p:nvPr/>
        </p:nvGrpSpPr>
        <p:grpSpPr bwMode="auto">
          <a:xfrm>
            <a:off x="107950" y="1304925"/>
            <a:ext cx="8877300" cy="2609850"/>
            <a:chOff x="68" y="822"/>
            <a:chExt cx="5592" cy="1644"/>
          </a:xfrm>
        </p:grpSpPr>
        <p:sp>
          <p:nvSpPr>
            <p:cNvPr id="31766" name="AutoShape 54"/>
            <p:cNvSpPr>
              <a:spLocks noChangeArrowheads="1"/>
            </p:cNvSpPr>
            <p:nvPr/>
          </p:nvSpPr>
          <p:spPr bwMode="auto">
            <a:xfrm>
              <a:off x="68" y="1812"/>
              <a:ext cx="1776" cy="654"/>
            </a:xfrm>
            <a:prstGeom prst="roundRect">
              <a:avLst>
                <a:gd name="adj" fmla="val 16667"/>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endParaRPr lang="de-DE" altLang="en-US">
                <a:solidFill>
                  <a:schemeClr val="folHlink"/>
                </a:solidFill>
              </a:endParaRPr>
            </a:p>
          </p:txBody>
        </p:sp>
        <p:sp>
          <p:nvSpPr>
            <p:cNvPr id="31767" name="AutoShape 55"/>
            <p:cNvSpPr>
              <a:spLocks noChangeArrowheads="1"/>
            </p:cNvSpPr>
            <p:nvPr/>
          </p:nvSpPr>
          <p:spPr bwMode="auto">
            <a:xfrm>
              <a:off x="4098" y="822"/>
              <a:ext cx="1562" cy="1018"/>
            </a:xfrm>
            <a:prstGeom prst="roundRect">
              <a:avLst>
                <a:gd name="adj" fmla="val 16667"/>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endParaRPr lang="de-DE" altLang="en-US">
                <a:solidFill>
                  <a:schemeClr val="folHlink"/>
                </a:solidFill>
              </a:endParaRPr>
            </a:p>
          </p:txBody>
        </p:sp>
      </p:grpSp>
      <p:sp>
        <p:nvSpPr>
          <p:cNvPr id="31763" name="AutoShape 56"/>
          <p:cNvSpPr>
            <a:spLocks noChangeArrowheads="1"/>
          </p:cNvSpPr>
          <p:nvPr/>
        </p:nvSpPr>
        <p:spPr bwMode="auto">
          <a:xfrm>
            <a:off x="2151063" y="4430713"/>
            <a:ext cx="4573587" cy="1846262"/>
          </a:xfrm>
          <a:prstGeom prst="roundRect">
            <a:avLst>
              <a:gd name="adj" fmla="val 16667"/>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endParaRPr lang="de-DE" altLang="en-US">
              <a:solidFill>
                <a:schemeClr val="folHlink"/>
              </a:solidFill>
            </a:endParaRPr>
          </a:p>
        </p:txBody>
      </p:sp>
      <p:sp>
        <p:nvSpPr>
          <p:cNvPr id="170041" name="AutoShape 57"/>
          <p:cNvSpPr>
            <a:spLocks noChangeArrowheads="1"/>
          </p:cNvSpPr>
          <p:nvPr/>
        </p:nvSpPr>
        <p:spPr bwMode="auto">
          <a:xfrm>
            <a:off x="179388" y="1698625"/>
            <a:ext cx="1946275" cy="1038225"/>
          </a:xfrm>
          <a:prstGeom prst="roundRect">
            <a:avLst>
              <a:gd name="adj" fmla="val 16667"/>
            </a:avLst>
          </a:prstGeom>
          <a:solidFill>
            <a:schemeClr val="bg1"/>
          </a:solidFill>
          <a:ln w="12700">
            <a:solidFill>
              <a:schemeClr val="tx1"/>
            </a:solidFill>
            <a:round/>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a:solidFill>
                  <a:srgbClr val="FF0000"/>
                </a:solidFill>
              </a:rPr>
              <a:t>Nonfunctional</a:t>
            </a:r>
          </a:p>
          <a:p>
            <a:pPr algn="ctr"/>
            <a:r>
              <a:rPr lang="en-US" altLang="en-US">
                <a:solidFill>
                  <a:srgbClr val="FF0000"/>
                </a:solidFill>
              </a:rPr>
              <a:t>Requirements</a:t>
            </a:r>
          </a:p>
        </p:txBody>
      </p:sp>
      <p:sp>
        <p:nvSpPr>
          <p:cNvPr id="31765" name="Line 32"/>
          <p:cNvSpPr>
            <a:spLocks noChangeShapeType="1"/>
          </p:cNvSpPr>
          <p:nvPr/>
        </p:nvSpPr>
        <p:spPr bwMode="auto">
          <a:xfrm>
            <a:off x="4848225" y="1198563"/>
            <a:ext cx="1922463" cy="20113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70041"/>
                                        </p:tgtEl>
                                        <p:attrNameLst>
                                          <p:attrName>style.visibility</p:attrName>
                                        </p:attrNameLst>
                                      </p:cBhvr>
                                      <p:to>
                                        <p:strVal val="visible"/>
                                      </p:to>
                                    </p:set>
                                    <p:animEffect transition="in" filter="slide(fromBottom)">
                                      <p:cBhvr>
                                        <p:cTn id="7" dur="500"/>
                                        <p:tgtEl>
                                          <p:spTgt spid="1700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accel="50000" decel="50000" fill="hold" grpId="0" nodeType="clickEffect">
                                  <p:stCondLst>
                                    <p:cond delay="0"/>
                                  </p:stCondLst>
                                  <p:childTnLst>
                                    <p:set>
                                      <p:cBhvr>
                                        <p:cTn id="11" dur="1" fill="hold">
                                          <p:stCondLst>
                                            <p:cond delay="0"/>
                                          </p:stCondLst>
                                        </p:cTn>
                                        <p:tgtEl>
                                          <p:spTgt spid="170027"/>
                                        </p:tgtEl>
                                        <p:attrNameLst>
                                          <p:attrName>style.visibility</p:attrName>
                                        </p:attrNameLst>
                                      </p:cBhvr>
                                      <p:to>
                                        <p:strVal val="visible"/>
                                      </p:to>
                                    </p:set>
                                    <p:anim calcmode="lin" valueType="num">
                                      <p:cBhvr additive="base">
                                        <p:cTn id="12" dur="500" fill="hold"/>
                                        <p:tgtEl>
                                          <p:spTgt spid="170027"/>
                                        </p:tgtEl>
                                        <p:attrNameLst>
                                          <p:attrName>ppt_x</p:attrName>
                                        </p:attrNameLst>
                                      </p:cBhvr>
                                      <p:tavLst>
                                        <p:tav tm="0">
                                          <p:val>
                                            <p:strVal val="#ppt_x"/>
                                          </p:val>
                                        </p:tav>
                                        <p:tav tm="100000">
                                          <p:val>
                                            <p:strVal val="#ppt_x"/>
                                          </p:val>
                                        </p:tav>
                                      </p:tavLst>
                                    </p:anim>
                                    <p:anim calcmode="lin" valueType="num">
                                      <p:cBhvr additive="base">
                                        <p:cTn id="13" dur="500" fill="hold"/>
                                        <p:tgtEl>
                                          <p:spTgt spid="170027"/>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accel="50000" decel="5000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accel="50000" decel="5000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27" grpId="0" animBg="1"/>
      <p:bldP spid="170041"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4"/>
          <p:cNvSpPr>
            <a:spLocks noGrp="1" noChangeArrowheads="1"/>
          </p:cNvSpPr>
          <p:nvPr>
            <p:ph type="title"/>
          </p:nvPr>
        </p:nvSpPr>
        <p:spPr/>
        <p:txBody>
          <a:bodyPr/>
          <a:lstStyle/>
          <a:p>
            <a:r>
              <a:rPr lang="en-US" altLang="en-US" smtClean="0">
                <a:ea typeface="ＭＳ Ｐゴシック" pitchFamily="34" charset="-128"/>
              </a:rPr>
              <a:t>How the Analysis Models influence System Design</a:t>
            </a:r>
          </a:p>
        </p:txBody>
      </p:sp>
      <p:sp>
        <p:nvSpPr>
          <p:cNvPr id="24581" name="Rectangle 5"/>
          <p:cNvSpPr>
            <a:spLocks noGrp="1" noChangeArrowheads="1"/>
          </p:cNvSpPr>
          <p:nvPr>
            <p:ph type="body" idx="1"/>
          </p:nvPr>
        </p:nvSpPr>
        <p:spPr/>
        <p:txBody>
          <a:bodyPr/>
          <a:lstStyle/>
          <a:p>
            <a:r>
              <a:rPr lang="en-US" altLang="en-US" smtClean="0">
                <a:ea typeface="ＭＳ Ｐゴシック" pitchFamily="34" charset="-128"/>
              </a:rPr>
              <a:t>Nonfunctional Requirements </a:t>
            </a:r>
          </a:p>
          <a:p>
            <a:pPr lvl="1">
              <a:buFont typeface="Times" charset="0"/>
              <a:buNone/>
            </a:pPr>
            <a:r>
              <a:rPr lang="en-US" altLang="en-US" smtClean="0">
                <a:ea typeface="ＭＳ Ｐゴシック" pitchFamily="34" charset="-128"/>
              </a:rPr>
              <a:t>=&gt; Definition of Design Goals </a:t>
            </a:r>
          </a:p>
          <a:p>
            <a:r>
              <a:rPr lang="en-US" altLang="en-US" smtClean="0">
                <a:ea typeface="ＭＳ Ｐゴシック" pitchFamily="34" charset="-128"/>
              </a:rPr>
              <a:t>Functional model </a:t>
            </a:r>
          </a:p>
          <a:p>
            <a:pPr lvl="1">
              <a:buFont typeface="Times" charset="0"/>
              <a:buNone/>
            </a:pPr>
            <a:r>
              <a:rPr lang="en-US" altLang="en-US" smtClean="0">
                <a:ea typeface="ＭＳ Ｐゴシック" pitchFamily="34" charset="-128"/>
              </a:rPr>
              <a:t>=&gt; Subsystem Decomposition</a:t>
            </a:r>
          </a:p>
          <a:p>
            <a:r>
              <a:rPr lang="en-US" altLang="en-US" smtClean="0">
                <a:ea typeface="ＭＳ Ｐゴシック" pitchFamily="34" charset="-128"/>
              </a:rPr>
              <a:t>Object model </a:t>
            </a:r>
          </a:p>
          <a:p>
            <a:pPr lvl="1">
              <a:buFont typeface="Times" charset="0"/>
              <a:buNone/>
            </a:pPr>
            <a:r>
              <a:rPr lang="en-US" altLang="en-US" smtClean="0">
                <a:ea typeface="ＭＳ Ｐゴシック" pitchFamily="34" charset="-128"/>
              </a:rPr>
              <a:t>=&gt; Hardware/Software Mapping, Persistent Data Management</a:t>
            </a:r>
          </a:p>
          <a:p>
            <a:r>
              <a:rPr lang="en-US" altLang="en-US" smtClean="0">
                <a:ea typeface="ＭＳ Ｐゴシック" pitchFamily="34" charset="-128"/>
              </a:rPr>
              <a:t>Dynamic model </a:t>
            </a:r>
          </a:p>
          <a:p>
            <a:pPr lvl="1">
              <a:buFont typeface="Times" charset="0"/>
              <a:buNone/>
            </a:pPr>
            <a:r>
              <a:rPr lang="en-US" altLang="en-US" smtClean="0">
                <a:ea typeface="ＭＳ Ｐゴシック" pitchFamily="34" charset="-128"/>
              </a:rPr>
              <a:t>=&gt; Identification of Concurrency, Global Resource Handling, Software Control</a:t>
            </a:r>
          </a:p>
          <a:p>
            <a:r>
              <a:rPr lang="en-US" altLang="en-US" smtClean="0">
                <a:ea typeface="ＭＳ Ｐゴシック" pitchFamily="34" charset="-128"/>
              </a:rPr>
              <a:t>Finally: Hardware/Software Mapping</a:t>
            </a:r>
          </a:p>
          <a:p>
            <a:pPr lvl="1">
              <a:buFont typeface="Times" charset="0"/>
              <a:buNone/>
            </a:pPr>
            <a:r>
              <a:rPr lang="en-US" altLang="en-US" smtClean="0">
                <a:ea typeface="ＭＳ Ｐゴシック" pitchFamily="34" charset="-128"/>
              </a:rPr>
              <a:t>=&gt; Boundary conditions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458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458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458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58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4581">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458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24581">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4581">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2458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4"/>
          <p:cNvSpPr>
            <a:spLocks noChangeArrowheads="1"/>
          </p:cNvSpPr>
          <p:nvPr/>
        </p:nvSpPr>
        <p:spPr bwMode="auto">
          <a:xfrm>
            <a:off x="7331075" y="4192588"/>
            <a:ext cx="1843088"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00"/>
                </a:solidFill>
              </a:rPr>
              <a:t>Monolithic</a:t>
            </a:r>
          </a:p>
          <a:p>
            <a:r>
              <a:rPr lang="en-US" altLang="en-US" sz="1800">
                <a:solidFill>
                  <a:srgbClr val="000000"/>
                </a:solidFill>
              </a:rPr>
              <a:t>Event-Driven</a:t>
            </a:r>
          </a:p>
          <a:p>
            <a:r>
              <a:rPr lang="en-US" altLang="en-US" sz="1800">
                <a:solidFill>
                  <a:srgbClr val="000000"/>
                </a:solidFill>
              </a:rPr>
              <a:t>Conc. Processes</a:t>
            </a:r>
          </a:p>
        </p:txBody>
      </p:sp>
      <p:sp>
        <p:nvSpPr>
          <p:cNvPr id="35843" name="Rectangle 33"/>
          <p:cNvSpPr>
            <a:spLocks noChangeArrowheads="1"/>
          </p:cNvSpPr>
          <p:nvPr/>
        </p:nvSpPr>
        <p:spPr bwMode="auto">
          <a:xfrm>
            <a:off x="7018338" y="3660775"/>
            <a:ext cx="13430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CC"/>
                </a:solidFill>
              </a:rPr>
              <a:t>7. Software </a:t>
            </a:r>
          </a:p>
          <a:p>
            <a:r>
              <a:rPr lang="en-US" altLang="en-US" sz="1800">
                <a:solidFill>
                  <a:srgbClr val="0000CC"/>
                </a:solidFill>
              </a:rPr>
              <a:t>Control</a:t>
            </a:r>
          </a:p>
        </p:txBody>
      </p:sp>
      <p:grpSp>
        <p:nvGrpSpPr>
          <p:cNvPr id="35844" name="Group 4"/>
          <p:cNvGrpSpPr>
            <a:grpSpLocks/>
          </p:cNvGrpSpPr>
          <p:nvPr/>
        </p:nvGrpSpPr>
        <p:grpSpPr bwMode="auto">
          <a:xfrm>
            <a:off x="241300" y="1219200"/>
            <a:ext cx="3898900" cy="2757488"/>
            <a:chOff x="138" y="783"/>
            <a:chExt cx="2456" cy="1737"/>
          </a:xfrm>
        </p:grpSpPr>
        <p:sp>
          <p:nvSpPr>
            <p:cNvPr id="35887" name="Rectangle 5"/>
            <p:cNvSpPr>
              <a:spLocks noChangeArrowheads="1"/>
            </p:cNvSpPr>
            <p:nvPr/>
          </p:nvSpPr>
          <p:spPr bwMode="auto">
            <a:xfrm>
              <a:off x="138" y="1935"/>
              <a:ext cx="164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CC"/>
                  </a:solidFill>
                </a:rPr>
                <a:t>2. System Decomposition</a:t>
              </a:r>
              <a:endParaRPr lang="en-US" altLang="en-US" sz="1800"/>
            </a:p>
          </p:txBody>
        </p:sp>
        <p:sp>
          <p:nvSpPr>
            <p:cNvPr id="35888" name="Rectangle 6"/>
            <p:cNvSpPr>
              <a:spLocks noChangeArrowheads="1"/>
            </p:cNvSpPr>
            <p:nvPr/>
          </p:nvSpPr>
          <p:spPr bwMode="auto">
            <a:xfrm>
              <a:off x="272" y="2118"/>
              <a:ext cx="1378"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t>Layers vs Partitions</a:t>
              </a:r>
            </a:p>
            <a:p>
              <a:r>
                <a:rPr lang="en-US" altLang="en-US" sz="1800"/>
                <a:t>Coherence/Coupling</a:t>
              </a:r>
            </a:p>
          </p:txBody>
        </p:sp>
        <p:sp>
          <p:nvSpPr>
            <p:cNvPr id="35889" name="Line 7"/>
            <p:cNvSpPr>
              <a:spLocks noChangeShapeType="1"/>
            </p:cNvSpPr>
            <p:nvPr/>
          </p:nvSpPr>
          <p:spPr bwMode="auto">
            <a:xfrm flipH="1">
              <a:off x="1198" y="783"/>
              <a:ext cx="1396" cy="110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845" name="Group 9"/>
          <p:cNvGrpSpPr>
            <a:grpSpLocks/>
          </p:cNvGrpSpPr>
          <p:nvPr/>
        </p:nvGrpSpPr>
        <p:grpSpPr bwMode="auto">
          <a:xfrm>
            <a:off x="2255838" y="1292225"/>
            <a:ext cx="2622550" cy="5397500"/>
            <a:chOff x="1429" y="916"/>
            <a:chExt cx="1652" cy="3400"/>
          </a:xfrm>
        </p:grpSpPr>
        <p:sp>
          <p:nvSpPr>
            <p:cNvPr id="35883" name="Rectangle 10"/>
            <p:cNvSpPr>
              <a:spLocks noChangeArrowheads="1"/>
            </p:cNvSpPr>
            <p:nvPr/>
          </p:nvSpPr>
          <p:spPr bwMode="auto">
            <a:xfrm>
              <a:off x="1429" y="3223"/>
              <a:ext cx="1262"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CC"/>
                  </a:solidFill>
                </a:rPr>
                <a:t>4. Hardware/</a:t>
              </a:r>
            </a:p>
            <a:p>
              <a:r>
                <a:rPr lang="en-US" altLang="en-US" sz="1800">
                  <a:solidFill>
                    <a:srgbClr val="0000CC"/>
                  </a:solidFill>
                </a:rPr>
                <a:t>Software Mapping</a:t>
              </a:r>
            </a:p>
          </p:txBody>
        </p:sp>
        <p:grpSp>
          <p:nvGrpSpPr>
            <p:cNvPr id="35884" name="Group 11"/>
            <p:cNvGrpSpPr>
              <a:grpSpLocks/>
            </p:cNvGrpSpPr>
            <p:nvPr/>
          </p:nvGrpSpPr>
          <p:grpSpPr bwMode="auto">
            <a:xfrm>
              <a:off x="1439" y="916"/>
              <a:ext cx="1642" cy="3400"/>
              <a:chOff x="1439" y="916"/>
              <a:chExt cx="1642" cy="3400"/>
            </a:xfrm>
          </p:grpSpPr>
          <p:sp>
            <p:nvSpPr>
              <p:cNvPr id="35885" name="Line 12"/>
              <p:cNvSpPr>
                <a:spLocks noChangeShapeType="1"/>
              </p:cNvSpPr>
              <p:nvPr/>
            </p:nvSpPr>
            <p:spPr bwMode="auto">
              <a:xfrm flipH="1">
                <a:off x="2032" y="916"/>
                <a:ext cx="869" cy="23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86" name="Rectangle 13"/>
              <p:cNvSpPr>
                <a:spLocks noChangeArrowheads="1"/>
              </p:cNvSpPr>
              <p:nvPr/>
            </p:nvSpPr>
            <p:spPr bwMode="auto">
              <a:xfrm>
                <a:off x="1439" y="3562"/>
                <a:ext cx="1642" cy="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t>Special Purpose Systems</a:t>
                </a:r>
              </a:p>
              <a:p>
                <a:r>
                  <a:rPr lang="en-US" altLang="en-US" sz="1800"/>
                  <a:t>Buy vs Build</a:t>
                </a:r>
              </a:p>
              <a:p>
                <a:r>
                  <a:rPr lang="en-US" altLang="en-US" sz="1800"/>
                  <a:t>Allocation of Resources</a:t>
                </a:r>
              </a:p>
              <a:p>
                <a:r>
                  <a:rPr lang="en-US" altLang="en-US" sz="1800"/>
                  <a:t>Connectivity</a:t>
                </a:r>
              </a:p>
            </p:txBody>
          </p:sp>
        </p:grpSp>
      </p:grpSp>
      <p:grpSp>
        <p:nvGrpSpPr>
          <p:cNvPr id="35846" name="Group 15"/>
          <p:cNvGrpSpPr>
            <a:grpSpLocks/>
          </p:cNvGrpSpPr>
          <p:nvPr/>
        </p:nvGrpSpPr>
        <p:grpSpPr bwMode="auto">
          <a:xfrm>
            <a:off x="4594225" y="1368425"/>
            <a:ext cx="2576513" cy="5072063"/>
            <a:chOff x="2972" y="871"/>
            <a:chExt cx="1623" cy="3195"/>
          </a:xfrm>
        </p:grpSpPr>
        <p:sp>
          <p:nvSpPr>
            <p:cNvPr id="35880" name="Line 16"/>
            <p:cNvSpPr>
              <a:spLocks noChangeShapeType="1"/>
            </p:cNvSpPr>
            <p:nvPr/>
          </p:nvSpPr>
          <p:spPr bwMode="auto">
            <a:xfrm>
              <a:off x="2972" y="871"/>
              <a:ext cx="512" cy="227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81" name="Rectangle 17"/>
            <p:cNvSpPr>
              <a:spLocks noChangeArrowheads="1"/>
            </p:cNvSpPr>
            <p:nvPr/>
          </p:nvSpPr>
          <p:spPr bwMode="auto">
            <a:xfrm>
              <a:off x="3071" y="3107"/>
              <a:ext cx="958"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CC"/>
                  </a:solidFill>
                </a:rPr>
                <a:t>5. Data</a:t>
              </a:r>
            </a:p>
            <a:p>
              <a:r>
                <a:rPr lang="en-US" altLang="en-US" sz="1800">
                  <a:solidFill>
                    <a:srgbClr val="0000CC"/>
                  </a:solidFill>
                </a:rPr>
                <a:t>Management</a:t>
              </a:r>
              <a:r>
                <a:rPr lang="en-US" altLang="en-US" sz="1800"/>
                <a:t> </a:t>
              </a:r>
            </a:p>
          </p:txBody>
        </p:sp>
        <p:sp>
          <p:nvSpPr>
            <p:cNvPr id="35882" name="Rectangle 18"/>
            <p:cNvSpPr>
              <a:spLocks noChangeArrowheads="1"/>
            </p:cNvSpPr>
            <p:nvPr/>
          </p:nvSpPr>
          <p:spPr bwMode="auto">
            <a:xfrm>
              <a:off x="3099" y="3491"/>
              <a:ext cx="1496"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t>Persistent Objects</a:t>
              </a:r>
            </a:p>
            <a:p>
              <a:r>
                <a:rPr lang="en-US" altLang="en-US" sz="1800"/>
                <a:t>Filesystem vs Database</a:t>
              </a:r>
            </a:p>
          </p:txBody>
        </p:sp>
      </p:grpSp>
      <p:grpSp>
        <p:nvGrpSpPr>
          <p:cNvPr id="35847" name="Group 19"/>
          <p:cNvGrpSpPr>
            <a:grpSpLocks/>
          </p:cNvGrpSpPr>
          <p:nvPr/>
        </p:nvGrpSpPr>
        <p:grpSpPr bwMode="auto">
          <a:xfrm>
            <a:off x="4676775" y="1228725"/>
            <a:ext cx="4389438" cy="5376863"/>
            <a:chOff x="3024" y="783"/>
            <a:chExt cx="2765" cy="3387"/>
          </a:xfrm>
        </p:grpSpPr>
        <p:sp>
          <p:nvSpPr>
            <p:cNvPr id="35877" name="Line 20"/>
            <p:cNvSpPr>
              <a:spLocks noChangeShapeType="1"/>
            </p:cNvSpPr>
            <p:nvPr/>
          </p:nvSpPr>
          <p:spPr bwMode="auto">
            <a:xfrm>
              <a:off x="3024" y="783"/>
              <a:ext cx="1290" cy="21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78" name="Rectangle 21"/>
            <p:cNvSpPr>
              <a:spLocks noChangeArrowheads="1"/>
            </p:cNvSpPr>
            <p:nvPr/>
          </p:nvSpPr>
          <p:spPr bwMode="auto">
            <a:xfrm>
              <a:off x="4475" y="3595"/>
              <a:ext cx="1314"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t>Access Control List</a:t>
              </a:r>
            </a:p>
            <a:p>
              <a:r>
                <a:rPr lang="en-US" altLang="en-US" sz="1800"/>
                <a:t>vs Capabilities</a:t>
              </a:r>
            </a:p>
            <a:p>
              <a:r>
                <a:rPr lang="en-US" altLang="en-US" sz="1800"/>
                <a:t>Security</a:t>
              </a:r>
            </a:p>
          </p:txBody>
        </p:sp>
        <p:sp>
          <p:nvSpPr>
            <p:cNvPr id="35879" name="Rectangle 22"/>
            <p:cNvSpPr>
              <a:spLocks noChangeArrowheads="1"/>
            </p:cNvSpPr>
            <p:nvPr/>
          </p:nvSpPr>
          <p:spPr bwMode="auto">
            <a:xfrm>
              <a:off x="4375" y="3191"/>
              <a:ext cx="1314"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CC"/>
                  </a:solidFill>
                </a:rPr>
                <a:t>6. Global Resource </a:t>
              </a:r>
            </a:p>
            <a:p>
              <a:r>
                <a:rPr lang="en-US" altLang="en-US" sz="1800">
                  <a:solidFill>
                    <a:srgbClr val="0000CC"/>
                  </a:solidFill>
                </a:rPr>
                <a:t>Handlung </a:t>
              </a:r>
            </a:p>
          </p:txBody>
        </p:sp>
      </p:grpSp>
      <p:grpSp>
        <p:nvGrpSpPr>
          <p:cNvPr id="35848" name="Group 23"/>
          <p:cNvGrpSpPr>
            <a:grpSpLocks/>
          </p:cNvGrpSpPr>
          <p:nvPr/>
        </p:nvGrpSpPr>
        <p:grpSpPr bwMode="auto">
          <a:xfrm>
            <a:off x="5051425" y="1120775"/>
            <a:ext cx="3811588" cy="1847850"/>
            <a:chOff x="3260" y="731"/>
            <a:chExt cx="2401" cy="1164"/>
          </a:xfrm>
        </p:grpSpPr>
        <p:sp>
          <p:nvSpPr>
            <p:cNvPr id="35874" name="Rectangle 24"/>
            <p:cNvSpPr>
              <a:spLocks noChangeArrowheads="1"/>
            </p:cNvSpPr>
            <p:nvPr/>
          </p:nvSpPr>
          <p:spPr bwMode="auto">
            <a:xfrm>
              <a:off x="4584" y="948"/>
              <a:ext cx="874"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CC"/>
                  </a:solidFill>
                </a:rPr>
                <a:t>8. Boundary</a:t>
              </a:r>
            </a:p>
            <a:p>
              <a:r>
                <a:rPr lang="en-US" altLang="en-US" sz="1800">
                  <a:solidFill>
                    <a:srgbClr val="0000CC"/>
                  </a:solidFill>
                </a:rPr>
                <a:t>Conditions</a:t>
              </a:r>
            </a:p>
          </p:txBody>
        </p:sp>
        <p:sp>
          <p:nvSpPr>
            <p:cNvPr id="35875" name="Rectangle 25"/>
            <p:cNvSpPr>
              <a:spLocks noChangeArrowheads="1"/>
            </p:cNvSpPr>
            <p:nvPr/>
          </p:nvSpPr>
          <p:spPr bwMode="auto">
            <a:xfrm>
              <a:off x="4755" y="1320"/>
              <a:ext cx="906"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t>Initialization</a:t>
              </a:r>
            </a:p>
            <a:p>
              <a:r>
                <a:rPr lang="en-US" altLang="en-US" sz="1800"/>
                <a:t>Termination</a:t>
              </a:r>
            </a:p>
            <a:p>
              <a:r>
                <a:rPr lang="en-US" altLang="en-US" sz="1800"/>
                <a:t>Failure</a:t>
              </a:r>
            </a:p>
          </p:txBody>
        </p:sp>
        <p:sp>
          <p:nvSpPr>
            <p:cNvPr id="35876" name="Line 26"/>
            <p:cNvSpPr>
              <a:spLocks noChangeShapeType="1"/>
            </p:cNvSpPr>
            <p:nvPr/>
          </p:nvSpPr>
          <p:spPr bwMode="auto">
            <a:xfrm>
              <a:off x="3260" y="731"/>
              <a:ext cx="916" cy="33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5849" name="Group 27"/>
          <p:cNvGrpSpPr>
            <a:grpSpLocks/>
          </p:cNvGrpSpPr>
          <p:nvPr/>
        </p:nvGrpSpPr>
        <p:grpSpPr bwMode="auto">
          <a:xfrm>
            <a:off x="231775" y="1228725"/>
            <a:ext cx="4041775" cy="5027613"/>
            <a:chOff x="224" y="783"/>
            <a:chExt cx="2546" cy="3167"/>
          </a:xfrm>
        </p:grpSpPr>
        <p:sp>
          <p:nvSpPr>
            <p:cNvPr id="35871" name="Line 28"/>
            <p:cNvSpPr>
              <a:spLocks noChangeShapeType="1"/>
            </p:cNvSpPr>
            <p:nvPr/>
          </p:nvSpPr>
          <p:spPr bwMode="auto">
            <a:xfrm flipH="1">
              <a:off x="1369" y="783"/>
              <a:ext cx="1401" cy="25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72" name="Rectangle 29"/>
            <p:cNvSpPr>
              <a:spLocks noChangeArrowheads="1"/>
            </p:cNvSpPr>
            <p:nvPr/>
          </p:nvSpPr>
          <p:spPr bwMode="auto">
            <a:xfrm>
              <a:off x="224" y="3319"/>
              <a:ext cx="106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CC"/>
                  </a:solidFill>
                </a:rPr>
                <a:t>3. Concurrency</a:t>
              </a:r>
            </a:p>
          </p:txBody>
        </p:sp>
        <p:sp>
          <p:nvSpPr>
            <p:cNvPr id="35873" name="Rectangle 30"/>
            <p:cNvSpPr>
              <a:spLocks noChangeArrowheads="1"/>
            </p:cNvSpPr>
            <p:nvPr/>
          </p:nvSpPr>
          <p:spPr bwMode="auto">
            <a:xfrm>
              <a:off x="328" y="3548"/>
              <a:ext cx="1130"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t>Identification of </a:t>
              </a:r>
            </a:p>
            <a:p>
              <a:r>
                <a:rPr lang="en-US" altLang="en-US" sz="1800"/>
                <a:t>Threads</a:t>
              </a:r>
            </a:p>
          </p:txBody>
        </p:sp>
      </p:grpSp>
      <p:grpSp>
        <p:nvGrpSpPr>
          <p:cNvPr id="35850" name="Group 35"/>
          <p:cNvGrpSpPr>
            <a:grpSpLocks/>
          </p:cNvGrpSpPr>
          <p:nvPr/>
        </p:nvGrpSpPr>
        <p:grpSpPr bwMode="auto">
          <a:xfrm>
            <a:off x="169863" y="995363"/>
            <a:ext cx="3582987" cy="1622425"/>
            <a:chOff x="185" y="700"/>
            <a:chExt cx="2257" cy="1022"/>
          </a:xfrm>
        </p:grpSpPr>
        <p:sp>
          <p:nvSpPr>
            <p:cNvPr id="35868" name="Line 36"/>
            <p:cNvSpPr>
              <a:spLocks noChangeShapeType="1"/>
            </p:cNvSpPr>
            <p:nvPr/>
          </p:nvSpPr>
          <p:spPr bwMode="auto">
            <a:xfrm flipH="1">
              <a:off x="897" y="700"/>
              <a:ext cx="1545" cy="43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69" name="Rectangle 37"/>
            <p:cNvSpPr>
              <a:spLocks noChangeArrowheads="1"/>
            </p:cNvSpPr>
            <p:nvPr/>
          </p:nvSpPr>
          <p:spPr bwMode="auto">
            <a:xfrm>
              <a:off x="185" y="1117"/>
              <a:ext cx="106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CC"/>
                  </a:solidFill>
                </a:rPr>
                <a:t>1. Design Goals</a:t>
              </a:r>
              <a:endParaRPr lang="en-US" altLang="en-US" sz="1800"/>
            </a:p>
          </p:txBody>
        </p:sp>
        <p:sp>
          <p:nvSpPr>
            <p:cNvPr id="35870" name="Rectangle 38"/>
            <p:cNvSpPr>
              <a:spLocks noChangeArrowheads="1"/>
            </p:cNvSpPr>
            <p:nvPr/>
          </p:nvSpPr>
          <p:spPr bwMode="auto">
            <a:xfrm>
              <a:off x="288" y="1320"/>
              <a:ext cx="762"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t>Definition</a:t>
              </a:r>
            </a:p>
            <a:p>
              <a:r>
                <a:rPr lang="en-US" altLang="en-US" sz="1800"/>
                <a:t>Trade-offs</a:t>
              </a:r>
            </a:p>
          </p:txBody>
        </p:sp>
      </p:grpSp>
      <p:sp>
        <p:nvSpPr>
          <p:cNvPr id="35851" name="Rectangle 42"/>
          <p:cNvSpPr>
            <a:spLocks noGrp="1" noChangeArrowheads="1"/>
          </p:cNvSpPr>
          <p:nvPr>
            <p:ph type="title"/>
          </p:nvPr>
        </p:nvSpPr>
        <p:spPr>
          <a:xfrm>
            <a:off x="1712913" y="28575"/>
            <a:ext cx="6508750" cy="863600"/>
          </a:xfrm>
        </p:spPr>
        <p:txBody>
          <a:bodyPr/>
          <a:lstStyle/>
          <a:p>
            <a:r>
              <a:rPr lang="en-US" altLang="en-US" i="1" smtClean="0">
                <a:solidFill>
                  <a:schemeClr val="folHlink"/>
                </a:solidFill>
                <a:latin typeface="Times" charset="0"/>
                <a:ea typeface="ＭＳ Ｐゴシック" pitchFamily="34" charset="-128"/>
              </a:rPr>
              <a:t>From Analysis to System Design</a:t>
            </a:r>
            <a:endParaRPr lang="en-US" altLang="en-US" smtClean="0">
              <a:solidFill>
                <a:schemeClr val="folHlink"/>
              </a:solidFill>
              <a:ea typeface="ＭＳ Ｐゴシック" pitchFamily="34" charset="-128"/>
            </a:endParaRPr>
          </a:p>
        </p:txBody>
      </p:sp>
      <p:sp>
        <p:nvSpPr>
          <p:cNvPr id="35852" name="AutoShape 40"/>
          <p:cNvSpPr>
            <a:spLocks noChangeArrowheads="1"/>
          </p:cNvSpPr>
          <p:nvPr/>
        </p:nvSpPr>
        <p:spPr bwMode="auto">
          <a:xfrm>
            <a:off x="182563" y="1692275"/>
            <a:ext cx="1946275" cy="1038225"/>
          </a:xfrm>
          <a:prstGeom prst="roundRect">
            <a:avLst>
              <a:gd name="adj" fmla="val 16667"/>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endParaRPr lang="de-DE" altLang="en-US">
              <a:solidFill>
                <a:schemeClr val="folHlink"/>
              </a:solidFill>
            </a:endParaRPr>
          </a:p>
        </p:txBody>
      </p:sp>
      <p:sp>
        <p:nvSpPr>
          <p:cNvPr id="170027" name="AutoShape 43"/>
          <p:cNvSpPr>
            <a:spLocks noChangeArrowheads="1"/>
          </p:cNvSpPr>
          <p:nvPr/>
        </p:nvSpPr>
        <p:spPr bwMode="auto">
          <a:xfrm>
            <a:off x="2301875" y="4289425"/>
            <a:ext cx="4430713" cy="687388"/>
          </a:xfrm>
          <a:prstGeom prst="roundRect">
            <a:avLst>
              <a:gd name="adj" fmla="val 16667"/>
            </a:avLst>
          </a:prstGeom>
          <a:solidFill>
            <a:schemeClr val="bg1"/>
          </a:solidFill>
          <a:ln w="12700">
            <a:solidFill>
              <a:schemeClr val="tx1"/>
            </a:solidFill>
            <a:round/>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a:solidFill>
                  <a:srgbClr val="FF0000"/>
                </a:solidFill>
              </a:rPr>
              <a:t>Object Model</a:t>
            </a:r>
          </a:p>
        </p:txBody>
      </p:sp>
      <p:grpSp>
        <p:nvGrpSpPr>
          <p:cNvPr id="10" name="Gruppierung 49"/>
          <p:cNvGrpSpPr>
            <a:grpSpLocks/>
          </p:cNvGrpSpPr>
          <p:nvPr/>
        </p:nvGrpSpPr>
        <p:grpSpPr bwMode="auto">
          <a:xfrm>
            <a:off x="88900" y="788988"/>
            <a:ext cx="8877300" cy="2208212"/>
            <a:chOff x="89542" y="789585"/>
            <a:chExt cx="8877300" cy="2207907"/>
          </a:xfrm>
        </p:grpSpPr>
        <p:sp>
          <p:nvSpPr>
            <p:cNvPr id="35866" name="AutoShape 41"/>
            <p:cNvSpPr>
              <a:spLocks noChangeArrowheads="1"/>
            </p:cNvSpPr>
            <p:nvPr/>
          </p:nvSpPr>
          <p:spPr bwMode="auto">
            <a:xfrm>
              <a:off x="89542" y="2646326"/>
              <a:ext cx="2819400" cy="351166"/>
            </a:xfrm>
            <a:prstGeom prst="roundRect">
              <a:avLst>
                <a:gd name="adj" fmla="val 16667"/>
              </a:avLst>
            </a:prstGeom>
            <a:solidFill>
              <a:schemeClr val="bg1"/>
            </a:solidFill>
            <a:ln w="12700">
              <a:solidFill>
                <a:schemeClr val="tx1"/>
              </a:solidFill>
              <a:round/>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a:solidFill>
                    <a:srgbClr val="FF0000"/>
                  </a:solidFill>
                </a:rPr>
                <a:t>Functional Model</a:t>
              </a:r>
            </a:p>
          </p:txBody>
        </p:sp>
        <p:sp>
          <p:nvSpPr>
            <p:cNvPr id="35867" name="AutoShape 45"/>
            <p:cNvSpPr>
              <a:spLocks noChangeArrowheads="1"/>
            </p:cNvSpPr>
            <p:nvPr/>
          </p:nvSpPr>
          <p:spPr bwMode="auto">
            <a:xfrm>
              <a:off x="6487167" y="789585"/>
              <a:ext cx="2479675" cy="546616"/>
            </a:xfrm>
            <a:prstGeom prst="roundRect">
              <a:avLst>
                <a:gd name="adj" fmla="val 16667"/>
              </a:avLst>
            </a:prstGeom>
            <a:solidFill>
              <a:schemeClr val="bg1"/>
            </a:solidFill>
            <a:ln w="12700">
              <a:solidFill>
                <a:schemeClr val="tx1"/>
              </a:solidFill>
              <a:round/>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a:solidFill>
                    <a:srgbClr val="FF0000"/>
                  </a:solidFill>
                </a:rPr>
                <a:t>  Functional Model</a:t>
              </a:r>
            </a:p>
          </p:txBody>
        </p:sp>
      </p:grpSp>
      <p:grpSp>
        <p:nvGrpSpPr>
          <p:cNvPr id="11" name="Gruppierung 50"/>
          <p:cNvGrpSpPr>
            <a:grpSpLocks/>
          </p:cNvGrpSpPr>
          <p:nvPr/>
        </p:nvGrpSpPr>
        <p:grpSpPr bwMode="auto">
          <a:xfrm>
            <a:off x="71438" y="3003550"/>
            <a:ext cx="8791575" cy="2087563"/>
            <a:chOff x="71134" y="3004005"/>
            <a:chExt cx="8792395" cy="2086849"/>
          </a:xfrm>
        </p:grpSpPr>
        <p:sp>
          <p:nvSpPr>
            <p:cNvPr id="35864" name="AutoShape 44"/>
            <p:cNvSpPr>
              <a:spLocks noChangeArrowheads="1"/>
            </p:cNvSpPr>
            <p:nvPr/>
          </p:nvSpPr>
          <p:spPr bwMode="auto">
            <a:xfrm>
              <a:off x="6703061" y="3004005"/>
              <a:ext cx="2160468" cy="646370"/>
            </a:xfrm>
            <a:prstGeom prst="roundRect">
              <a:avLst>
                <a:gd name="adj" fmla="val 16667"/>
              </a:avLst>
            </a:prstGeom>
            <a:solidFill>
              <a:schemeClr val="bg1"/>
            </a:solidFill>
            <a:ln w="12700">
              <a:solidFill>
                <a:schemeClr val="tx1"/>
              </a:solidFill>
              <a:round/>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a:solidFill>
                    <a:srgbClr val="FF0000"/>
                  </a:solidFill>
                </a:rPr>
                <a:t>Dynamic</a:t>
              </a:r>
            </a:p>
            <a:p>
              <a:pPr algn="ctr"/>
              <a:r>
                <a:rPr lang="en-US" altLang="en-US">
                  <a:solidFill>
                    <a:srgbClr val="FF0000"/>
                  </a:solidFill>
                </a:rPr>
                <a:t> Model</a:t>
              </a:r>
              <a:endParaRPr lang="en-US" altLang="en-US" sz="1800">
                <a:solidFill>
                  <a:srgbClr val="FF0000"/>
                </a:solidFill>
              </a:endParaRPr>
            </a:p>
          </p:txBody>
        </p:sp>
        <p:sp>
          <p:nvSpPr>
            <p:cNvPr id="35865" name="AutoShape 46"/>
            <p:cNvSpPr>
              <a:spLocks noChangeArrowheads="1"/>
            </p:cNvSpPr>
            <p:nvPr/>
          </p:nvSpPr>
          <p:spPr bwMode="auto">
            <a:xfrm>
              <a:off x="71134" y="4321234"/>
              <a:ext cx="2230161" cy="769620"/>
            </a:xfrm>
            <a:prstGeom prst="roundRect">
              <a:avLst>
                <a:gd name="adj" fmla="val 16667"/>
              </a:avLst>
            </a:prstGeom>
            <a:solidFill>
              <a:schemeClr val="bg1"/>
            </a:solidFill>
            <a:ln w="12700">
              <a:solidFill>
                <a:schemeClr val="tx1"/>
              </a:solidFill>
              <a:round/>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a:solidFill>
                    <a:srgbClr val="FF0000"/>
                  </a:solidFill>
                </a:rPr>
                <a:t> Dynamic</a:t>
              </a:r>
            </a:p>
            <a:p>
              <a:pPr algn="ctr"/>
              <a:r>
                <a:rPr lang="en-US" altLang="en-US">
                  <a:solidFill>
                    <a:srgbClr val="FF0000"/>
                  </a:solidFill>
                </a:rPr>
                <a:t>  Model</a:t>
              </a:r>
            </a:p>
          </p:txBody>
        </p:sp>
      </p:grpSp>
      <p:sp>
        <p:nvSpPr>
          <p:cNvPr id="35856" name="AutoShape 51"/>
          <p:cNvSpPr>
            <a:spLocks noChangeArrowheads="1"/>
          </p:cNvSpPr>
          <p:nvPr/>
        </p:nvSpPr>
        <p:spPr bwMode="auto">
          <a:xfrm>
            <a:off x="6770688" y="3700463"/>
            <a:ext cx="2214562" cy="3119437"/>
          </a:xfrm>
          <a:prstGeom prst="roundRect">
            <a:avLst>
              <a:gd name="adj" fmla="val 16667"/>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endParaRPr lang="de-DE" altLang="en-US" sz="1800">
              <a:solidFill>
                <a:schemeClr val="folHlink"/>
              </a:solidFill>
            </a:endParaRPr>
          </a:p>
        </p:txBody>
      </p:sp>
      <p:sp>
        <p:nvSpPr>
          <p:cNvPr id="35857" name="AutoShape 52"/>
          <p:cNvSpPr>
            <a:spLocks noChangeArrowheads="1"/>
          </p:cNvSpPr>
          <p:nvPr/>
        </p:nvSpPr>
        <p:spPr bwMode="auto">
          <a:xfrm>
            <a:off x="182563" y="5122863"/>
            <a:ext cx="1866900" cy="1616075"/>
          </a:xfrm>
          <a:prstGeom prst="roundRect">
            <a:avLst>
              <a:gd name="adj" fmla="val 16667"/>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a:solidFill>
                  <a:schemeClr val="folHlink"/>
                </a:solidFill>
              </a:rPr>
              <a:t> </a:t>
            </a:r>
          </a:p>
        </p:txBody>
      </p:sp>
      <p:grpSp>
        <p:nvGrpSpPr>
          <p:cNvPr id="35858" name="Group 58"/>
          <p:cNvGrpSpPr>
            <a:grpSpLocks/>
          </p:cNvGrpSpPr>
          <p:nvPr/>
        </p:nvGrpSpPr>
        <p:grpSpPr bwMode="auto">
          <a:xfrm>
            <a:off x="107950" y="1304925"/>
            <a:ext cx="8877300" cy="2738438"/>
            <a:chOff x="68" y="822"/>
            <a:chExt cx="5592" cy="1725"/>
          </a:xfrm>
        </p:grpSpPr>
        <p:sp>
          <p:nvSpPr>
            <p:cNvPr id="35862" name="AutoShape 54"/>
            <p:cNvSpPr>
              <a:spLocks noChangeArrowheads="1"/>
            </p:cNvSpPr>
            <p:nvPr/>
          </p:nvSpPr>
          <p:spPr bwMode="auto">
            <a:xfrm>
              <a:off x="68" y="1893"/>
              <a:ext cx="1776" cy="654"/>
            </a:xfrm>
            <a:prstGeom prst="roundRect">
              <a:avLst>
                <a:gd name="adj" fmla="val 16667"/>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endParaRPr lang="de-DE" altLang="en-US">
                <a:solidFill>
                  <a:schemeClr val="folHlink"/>
                </a:solidFill>
              </a:endParaRPr>
            </a:p>
          </p:txBody>
        </p:sp>
        <p:sp>
          <p:nvSpPr>
            <p:cNvPr id="35863" name="AutoShape 55"/>
            <p:cNvSpPr>
              <a:spLocks noChangeArrowheads="1"/>
            </p:cNvSpPr>
            <p:nvPr/>
          </p:nvSpPr>
          <p:spPr bwMode="auto">
            <a:xfrm>
              <a:off x="4098" y="822"/>
              <a:ext cx="1562" cy="1018"/>
            </a:xfrm>
            <a:prstGeom prst="roundRect">
              <a:avLst>
                <a:gd name="adj" fmla="val 16667"/>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endParaRPr lang="de-DE" altLang="en-US">
                <a:solidFill>
                  <a:schemeClr val="folHlink"/>
                </a:solidFill>
              </a:endParaRPr>
            </a:p>
          </p:txBody>
        </p:sp>
      </p:grpSp>
      <p:sp>
        <p:nvSpPr>
          <p:cNvPr id="35859" name="AutoShape 56"/>
          <p:cNvSpPr>
            <a:spLocks noChangeArrowheads="1"/>
          </p:cNvSpPr>
          <p:nvPr/>
        </p:nvSpPr>
        <p:spPr bwMode="auto">
          <a:xfrm>
            <a:off x="2151063" y="5002213"/>
            <a:ext cx="4573587" cy="1716087"/>
          </a:xfrm>
          <a:prstGeom prst="roundRect">
            <a:avLst>
              <a:gd name="adj" fmla="val 16667"/>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endParaRPr lang="de-DE" altLang="en-US">
              <a:solidFill>
                <a:schemeClr val="folHlink"/>
              </a:solidFill>
            </a:endParaRPr>
          </a:p>
        </p:txBody>
      </p:sp>
      <p:sp>
        <p:nvSpPr>
          <p:cNvPr id="170041" name="AutoShape 57"/>
          <p:cNvSpPr>
            <a:spLocks noChangeArrowheads="1"/>
          </p:cNvSpPr>
          <p:nvPr/>
        </p:nvSpPr>
        <p:spPr bwMode="auto">
          <a:xfrm>
            <a:off x="123825" y="704850"/>
            <a:ext cx="1946275" cy="1038225"/>
          </a:xfrm>
          <a:prstGeom prst="roundRect">
            <a:avLst>
              <a:gd name="adj" fmla="val 16667"/>
            </a:avLst>
          </a:prstGeom>
          <a:solidFill>
            <a:srgbClr val="FFFFFF"/>
          </a:solidFill>
          <a:ln w="12700">
            <a:solidFill>
              <a:schemeClr val="tx1"/>
            </a:solidFill>
            <a:round/>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a:solidFill>
                  <a:srgbClr val="FF0000"/>
                </a:solidFill>
              </a:rPr>
              <a:t>Nonfunctional</a:t>
            </a:r>
          </a:p>
          <a:p>
            <a:pPr algn="ctr"/>
            <a:r>
              <a:rPr lang="en-US" altLang="en-US">
                <a:solidFill>
                  <a:srgbClr val="FF0000"/>
                </a:solidFill>
              </a:rPr>
              <a:t>Requirements</a:t>
            </a:r>
          </a:p>
        </p:txBody>
      </p:sp>
      <p:sp>
        <p:nvSpPr>
          <p:cNvPr id="35861" name="Line 32"/>
          <p:cNvSpPr>
            <a:spLocks noChangeShapeType="1"/>
          </p:cNvSpPr>
          <p:nvPr/>
        </p:nvSpPr>
        <p:spPr bwMode="auto">
          <a:xfrm>
            <a:off x="4848225" y="1198563"/>
            <a:ext cx="1922463" cy="20113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0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00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27" grpId="0" animBg="1"/>
      <p:bldP spid="170041"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ea typeface="ＭＳ Ｐゴシック" pitchFamily="34" charset="-128"/>
              </a:rPr>
              <a:t>Where are we?</a:t>
            </a:r>
          </a:p>
        </p:txBody>
      </p:sp>
      <p:sp>
        <p:nvSpPr>
          <p:cNvPr id="222211" name="Rectangle 3"/>
          <p:cNvSpPr>
            <a:spLocks noGrp="1" noChangeArrowheads="1"/>
          </p:cNvSpPr>
          <p:nvPr>
            <p:ph type="body" idx="1"/>
          </p:nvPr>
        </p:nvSpPr>
        <p:spPr>
          <a:xfrm>
            <a:off x="355600" y="1219200"/>
            <a:ext cx="8483600" cy="4800600"/>
          </a:xfrm>
        </p:spPr>
        <p:txBody>
          <a:bodyPr/>
          <a:lstStyle/>
          <a:p>
            <a:r>
              <a:rPr lang="en-US" altLang="en-US" dirty="0" smtClean="0">
                <a:ea typeface="ＭＳ Ｐゴシック" pitchFamily="34" charset="-128"/>
              </a:rPr>
              <a:t>We have covered Introduction (</a:t>
            </a:r>
            <a:r>
              <a:rPr lang="en-US" altLang="en-US" dirty="0" err="1" smtClean="0">
                <a:ea typeface="ＭＳ Ｐゴシック" pitchFamily="34" charset="-128"/>
              </a:rPr>
              <a:t>Ch</a:t>
            </a:r>
            <a:r>
              <a:rPr lang="en-US" altLang="en-US" dirty="0" smtClean="0">
                <a:ea typeface="ＭＳ Ｐゴシック" pitchFamily="34" charset="-128"/>
              </a:rPr>
              <a:t> 1), Chapter on Object Design (</a:t>
            </a:r>
            <a:r>
              <a:rPr lang="en-US" altLang="en-US" dirty="0" err="1" smtClean="0">
                <a:ea typeface="ＭＳ Ｐゴシック" pitchFamily="34" charset="-128"/>
              </a:rPr>
              <a:t>Ch</a:t>
            </a:r>
            <a:r>
              <a:rPr lang="en-US" altLang="en-US" dirty="0" smtClean="0">
                <a:ea typeface="ＭＳ Ｐゴシック" pitchFamily="34" charset="-128"/>
              </a:rPr>
              <a:t> 5), Requirements </a:t>
            </a:r>
            <a:r>
              <a:rPr lang="en-US" altLang="en-US" dirty="0" err="1" smtClean="0">
                <a:ea typeface="ＭＳ Ｐゴシック" pitchFamily="34" charset="-128"/>
              </a:rPr>
              <a:t>Eliciations</a:t>
            </a:r>
            <a:r>
              <a:rPr lang="en-US" altLang="en-US" dirty="0" smtClean="0">
                <a:ea typeface="ＭＳ Ｐゴシック" pitchFamily="34" charset="-128"/>
              </a:rPr>
              <a:t> (</a:t>
            </a:r>
            <a:r>
              <a:rPr lang="en-US" altLang="en-US" dirty="0" err="1" smtClean="0">
                <a:ea typeface="ＭＳ Ｐゴシック" pitchFamily="34" charset="-128"/>
              </a:rPr>
              <a:t>Ch</a:t>
            </a:r>
            <a:r>
              <a:rPr lang="en-US" altLang="en-US" dirty="0" smtClean="0">
                <a:ea typeface="ＭＳ Ｐゴシック" pitchFamily="34" charset="-128"/>
              </a:rPr>
              <a:t> 4), Analysis (</a:t>
            </a:r>
            <a:r>
              <a:rPr lang="en-US" altLang="en-US" dirty="0" err="1" smtClean="0">
                <a:ea typeface="ＭＳ Ｐゴシック" pitchFamily="34" charset="-128"/>
              </a:rPr>
              <a:t>Ch</a:t>
            </a:r>
            <a:r>
              <a:rPr lang="en-US" altLang="en-US" dirty="0" smtClean="0">
                <a:ea typeface="ＭＳ Ｐゴシック" pitchFamily="34" charset="-128"/>
              </a:rPr>
              <a:t> 5), and Chapter 2 (UML). </a:t>
            </a:r>
          </a:p>
          <a:p>
            <a:r>
              <a:rPr lang="en-US" altLang="en-US" dirty="0" smtClean="0">
                <a:ea typeface="ＭＳ Ｐゴシック" pitchFamily="34" charset="-128"/>
              </a:rPr>
              <a:t>We are moving  to Chapter 6 (System Design)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22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22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1"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noFill/>
        </p:spPr>
        <p:txBody>
          <a:bodyPr/>
          <a:lstStyle/>
          <a:p>
            <a:r>
              <a:rPr lang="en-US" altLang="en-US" smtClean="0">
                <a:ea typeface="ＭＳ Ｐゴシック" pitchFamily="34" charset="-128"/>
              </a:rPr>
              <a:t>Example of Design Goals</a:t>
            </a:r>
          </a:p>
        </p:txBody>
      </p:sp>
      <p:sp>
        <p:nvSpPr>
          <p:cNvPr id="26627" name="Rectangle 3"/>
          <p:cNvSpPr>
            <a:spLocks noGrp="1" noChangeArrowheads="1"/>
          </p:cNvSpPr>
          <p:nvPr>
            <p:ph type="body" idx="1"/>
          </p:nvPr>
        </p:nvSpPr>
        <p:spPr>
          <a:xfrm>
            <a:off x="596900" y="1009650"/>
            <a:ext cx="4051300" cy="4800600"/>
          </a:xfrm>
          <a:noFill/>
        </p:spPr>
        <p:txBody>
          <a:bodyPr/>
          <a:lstStyle/>
          <a:p>
            <a:r>
              <a:rPr lang="en-US" altLang="en-US" sz="2000" smtClean="0">
                <a:ea typeface="ＭＳ Ｐゴシック" pitchFamily="34" charset="-128"/>
              </a:rPr>
              <a:t>Reliability</a:t>
            </a:r>
          </a:p>
          <a:p>
            <a:r>
              <a:rPr lang="en-US" altLang="en-US" sz="2000" smtClean="0">
                <a:ea typeface="ＭＳ Ｐゴシック" pitchFamily="34" charset="-128"/>
              </a:rPr>
              <a:t>Modifiability</a:t>
            </a:r>
          </a:p>
          <a:p>
            <a:r>
              <a:rPr lang="en-US" altLang="en-US" sz="2000" smtClean="0">
                <a:ea typeface="ＭＳ Ｐゴシック" pitchFamily="34" charset="-128"/>
              </a:rPr>
              <a:t>Maintainability</a:t>
            </a:r>
          </a:p>
          <a:p>
            <a:r>
              <a:rPr lang="en-US" altLang="en-US" sz="2000" smtClean="0">
                <a:ea typeface="ＭＳ Ｐゴシック" pitchFamily="34" charset="-128"/>
              </a:rPr>
              <a:t>Understandability</a:t>
            </a:r>
          </a:p>
          <a:p>
            <a:r>
              <a:rPr lang="en-US" altLang="en-US" sz="2000" smtClean="0">
                <a:ea typeface="ＭＳ Ｐゴシック" pitchFamily="34" charset="-128"/>
              </a:rPr>
              <a:t>Adaptability</a:t>
            </a:r>
          </a:p>
          <a:p>
            <a:r>
              <a:rPr lang="en-US" altLang="en-US" sz="2000" smtClean="0">
                <a:ea typeface="ＭＳ Ｐゴシック" pitchFamily="34" charset="-128"/>
              </a:rPr>
              <a:t>Reusability</a:t>
            </a:r>
          </a:p>
          <a:p>
            <a:r>
              <a:rPr lang="en-US" altLang="en-US" sz="2000" smtClean="0">
                <a:ea typeface="ＭＳ Ｐゴシック" pitchFamily="34" charset="-128"/>
              </a:rPr>
              <a:t>Efficiency</a:t>
            </a:r>
          </a:p>
          <a:p>
            <a:r>
              <a:rPr lang="en-US" altLang="en-US" sz="2000" smtClean="0">
                <a:ea typeface="ＭＳ Ｐゴシック" pitchFamily="34" charset="-128"/>
              </a:rPr>
              <a:t>Portability</a:t>
            </a:r>
          </a:p>
          <a:p>
            <a:r>
              <a:rPr lang="en-US" altLang="en-US" sz="2000" smtClean="0">
                <a:ea typeface="ＭＳ Ｐゴシック" pitchFamily="34" charset="-128"/>
              </a:rPr>
              <a:t>Traceability of requirements</a:t>
            </a:r>
          </a:p>
          <a:p>
            <a:r>
              <a:rPr lang="en-US" altLang="en-US" sz="2000" smtClean="0">
                <a:ea typeface="ＭＳ Ｐゴシック" pitchFamily="34" charset="-128"/>
              </a:rPr>
              <a:t>Fault tolerance</a:t>
            </a:r>
          </a:p>
          <a:p>
            <a:r>
              <a:rPr lang="en-US" altLang="en-US" sz="2000" smtClean="0">
                <a:ea typeface="ＭＳ Ｐゴシック" pitchFamily="34" charset="-128"/>
              </a:rPr>
              <a:t>Backward-compatibility</a:t>
            </a:r>
          </a:p>
          <a:p>
            <a:r>
              <a:rPr lang="en-US" altLang="en-US" sz="2000" smtClean="0">
                <a:ea typeface="ＭＳ Ｐゴシック" pitchFamily="34" charset="-128"/>
              </a:rPr>
              <a:t>Cost-effectiveness</a:t>
            </a:r>
          </a:p>
          <a:p>
            <a:r>
              <a:rPr lang="en-US" altLang="en-US" sz="2000" smtClean="0">
                <a:ea typeface="ＭＳ Ｐゴシック" pitchFamily="34" charset="-128"/>
              </a:rPr>
              <a:t>Robustness</a:t>
            </a:r>
          </a:p>
          <a:p>
            <a:r>
              <a:rPr lang="en-US" altLang="en-US" sz="2000" smtClean="0">
                <a:ea typeface="ＭＳ Ｐゴシック" pitchFamily="34" charset="-128"/>
              </a:rPr>
              <a:t>High-performance</a:t>
            </a:r>
          </a:p>
        </p:txBody>
      </p:sp>
      <p:sp>
        <p:nvSpPr>
          <p:cNvPr id="26628" name="Rectangle 4"/>
          <p:cNvSpPr>
            <a:spLocks noChangeArrowheads="1"/>
          </p:cNvSpPr>
          <p:nvPr/>
        </p:nvSpPr>
        <p:spPr bwMode="auto">
          <a:xfrm>
            <a:off x="4584700" y="1022350"/>
            <a:ext cx="40513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285750" indent="-285750">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nSpc>
                <a:spcPct val="90000"/>
              </a:lnSpc>
              <a:spcBef>
                <a:spcPct val="30000"/>
              </a:spcBef>
              <a:buClr>
                <a:schemeClr val="tx2"/>
              </a:buClr>
              <a:buSzPct val="75000"/>
              <a:buFont typeface="Monotype Sorts" pitchFamily="2" charset="2"/>
              <a:buChar char=""/>
            </a:pPr>
            <a:r>
              <a:rPr lang="en-US" altLang="en-US" sz="2000" b="0">
                <a:latin typeface="Verdana" pitchFamily="34" charset="0"/>
              </a:rPr>
              <a:t>Good documentation</a:t>
            </a:r>
          </a:p>
          <a:p>
            <a:pPr>
              <a:lnSpc>
                <a:spcPct val="90000"/>
              </a:lnSpc>
              <a:spcBef>
                <a:spcPct val="30000"/>
              </a:spcBef>
              <a:buClr>
                <a:schemeClr val="tx2"/>
              </a:buClr>
              <a:buSzPct val="75000"/>
              <a:buFont typeface="Monotype Sorts" pitchFamily="2" charset="2"/>
              <a:buChar char=""/>
            </a:pPr>
            <a:r>
              <a:rPr lang="en-US" altLang="en-US" sz="2000" b="0">
                <a:latin typeface="Verdana" pitchFamily="34" charset="0"/>
              </a:rPr>
              <a:t>Well-defined interfaces</a:t>
            </a:r>
          </a:p>
          <a:p>
            <a:pPr>
              <a:lnSpc>
                <a:spcPct val="90000"/>
              </a:lnSpc>
              <a:spcBef>
                <a:spcPct val="30000"/>
              </a:spcBef>
              <a:buClr>
                <a:schemeClr val="tx2"/>
              </a:buClr>
              <a:buSzPct val="75000"/>
              <a:buFont typeface="Monotype Sorts" pitchFamily="2" charset="2"/>
              <a:buChar char=""/>
            </a:pPr>
            <a:r>
              <a:rPr lang="en-US" altLang="en-US" sz="2000" b="0">
                <a:latin typeface="Verdana" pitchFamily="34" charset="0"/>
              </a:rPr>
              <a:t>User-friendliness</a:t>
            </a:r>
          </a:p>
          <a:p>
            <a:pPr>
              <a:lnSpc>
                <a:spcPct val="90000"/>
              </a:lnSpc>
              <a:spcBef>
                <a:spcPct val="30000"/>
              </a:spcBef>
              <a:buClr>
                <a:schemeClr val="tx2"/>
              </a:buClr>
              <a:buSzPct val="75000"/>
              <a:buFont typeface="Monotype Sorts" pitchFamily="2" charset="2"/>
              <a:buChar char=""/>
            </a:pPr>
            <a:r>
              <a:rPr lang="en-US" altLang="en-US" sz="2000" b="0">
                <a:latin typeface="Verdana" pitchFamily="34" charset="0"/>
              </a:rPr>
              <a:t>Reuse of components</a:t>
            </a:r>
          </a:p>
          <a:p>
            <a:pPr>
              <a:lnSpc>
                <a:spcPct val="90000"/>
              </a:lnSpc>
              <a:spcBef>
                <a:spcPct val="30000"/>
              </a:spcBef>
              <a:buClr>
                <a:schemeClr val="tx2"/>
              </a:buClr>
              <a:buSzPct val="75000"/>
              <a:buFont typeface="Monotype Sorts" pitchFamily="2" charset="2"/>
              <a:buChar char=""/>
            </a:pPr>
            <a:r>
              <a:rPr lang="en-US" altLang="en-US" sz="2000" b="0">
                <a:latin typeface="Verdana" pitchFamily="34" charset="0"/>
              </a:rPr>
              <a:t>Rapid development</a:t>
            </a:r>
          </a:p>
          <a:p>
            <a:pPr>
              <a:lnSpc>
                <a:spcPct val="90000"/>
              </a:lnSpc>
              <a:spcBef>
                <a:spcPct val="30000"/>
              </a:spcBef>
              <a:buClr>
                <a:schemeClr val="tx2"/>
              </a:buClr>
              <a:buSzPct val="75000"/>
              <a:buFont typeface="Monotype Sorts" pitchFamily="2" charset="2"/>
              <a:buChar char=""/>
            </a:pPr>
            <a:r>
              <a:rPr lang="en-US" altLang="en-US" sz="2000" b="0">
                <a:latin typeface="Verdana" pitchFamily="34" charset="0"/>
              </a:rPr>
              <a:t>Minimum number of errors</a:t>
            </a:r>
          </a:p>
          <a:p>
            <a:pPr>
              <a:lnSpc>
                <a:spcPct val="90000"/>
              </a:lnSpc>
              <a:spcBef>
                <a:spcPct val="30000"/>
              </a:spcBef>
              <a:buClr>
                <a:schemeClr val="tx2"/>
              </a:buClr>
              <a:buSzPct val="75000"/>
              <a:buFont typeface="Monotype Sorts" pitchFamily="2" charset="2"/>
              <a:buChar char=""/>
            </a:pPr>
            <a:r>
              <a:rPr lang="en-US" altLang="en-US" sz="2000" b="0">
                <a:latin typeface="Verdana" pitchFamily="34" charset="0"/>
              </a:rPr>
              <a:t>Readability</a:t>
            </a:r>
          </a:p>
          <a:p>
            <a:pPr>
              <a:lnSpc>
                <a:spcPct val="90000"/>
              </a:lnSpc>
              <a:spcBef>
                <a:spcPct val="30000"/>
              </a:spcBef>
              <a:buClr>
                <a:schemeClr val="tx2"/>
              </a:buClr>
              <a:buSzPct val="75000"/>
              <a:buFont typeface="Monotype Sorts" pitchFamily="2" charset="2"/>
              <a:buChar char=""/>
            </a:pPr>
            <a:r>
              <a:rPr lang="en-US" altLang="en-US" sz="2000" b="0">
                <a:latin typeface="Verdana" pitchFamily="34" charset="0"/>
              </a:rPr>
              <a:t>Ease of learning</a:t>
            </a:r>
          </a:p>
          <a:p>
            <a:pPr>
              <a:lnSpc>
                <a:spcPct val="90000"/>
              </a:lnSpc>
              <a:spcBef>
                <a:spcPct val="30000"/>
              </a:spcBef>
              <a:buClr>
                <a:schemeClr val="tx2"/>
              </a:buClr>
              <a:buSzPct val="75000"/>
              <a:buFont typeface="Monotype Sorts" pitchFamily="2" charset="2"/>
              <a:buChar char=""/>
            </a:pPr>
            <a:r>
              <a:rPr lang="en-US" altLang="en-US" sz="2000" b="0">
                <a:latin typeface="Verdana" pitchFamily="34" charset="0"/>
              </a:rPr>
              <a:t>Ease of remembering</a:t>
            </a:r>
          </a:p>
          <a:p>
            <a:pPr>
              <a:lnSpc>
                <a:spcPct val="90000"/>
              </a:lnSpc>
              <a:spcBef>
                <a:spcPct val="30000"/>
              </a:spcBef>
              <a:buClr>
                <a:schemeClr val="tx2"/>
              </a:buClr>
              <a:buSzPct val="75000"/>
              <a:buFont typeface="Monotype Sorts" pitchFamily="2" charset="2"/>
              <a:buChar char=""/>
            </a:pPr>
            <a:r>
              <a:rPr lang="en-US" altLang="en-US" sz="2000" b="0">
                <a:latin typeface="Verdana" pitchFamily="34" charset="0"/>
              </a:rPr>
              <a:t>Ease of use</a:t>
            </a:r>
          </a:p>
          <a:p>
            <a:pPr>
              <a:lnSpc>
                <a:spcPct val="90000"/>
              </a:lnSpc>
              <a:spcBef>
                <a:spcPct val="30000"/>
              </a:spcBef>
              <a:buClr>
                <a:schemeClr val="tx2"/>
              </a:buClr>
              <a:buSzPct val="75000"/>
              <a:buFont typeface="Monotype Sorts" pitchFamily="2" charset="2"/>
              <a:buChar char=""/>
            </a:pPr>
            <a:r>
              <a:rPr lang="en-US" altLang="en-US" sz="2000" b="0">
                <a:latin typeface="Verdana" pitchFamily="34" charset="0"/>
              </a:rPr>
              <a:t>Increased productivity</a:t>
            </a:r>
          </a:p>
          <a:p>
            <a:pPr>
              <a:lnSpc>
                <a:spcPct val="90000"/>
              </a:lnSpc>
              <a:spcBef>
                <a:spcPct val="30000"/>
              </a:spcBef>
              <a:buClr>
                <a:schemeClr val="tx2"/>
              </a:buClr>
              <a:buSzPct val="75000"/>
              <a:buFont typeface="Monotype Sorts" pitchFamily="2" charset="2"/>
              <a:buChar char=""/>
            </a:pPr>
            <a:r>
              <a:rPr lang="en-US" altLang="en-US" sz="2000" b="0">
                <a:latin typeface="Verdana" pitchFamily="34" charset="0"/>
              </a:rPr>
              <a:t>Low-cost</a:t>
            </a:r>
          </a:p>
          <a:p>
            <a:pPr>
              <a:lnSpc>
                <a:spcPct val="90000"/>
              </a:lnSpc>
              <a:spcBef>
                <a:spcPct val="30000"/>
              </a:spcBef>
              <a:buClr>
                <a:schemeClr val="tx2"/>
              </a:buClr>
              <a:buSzPct val="75000"/>
              <a:buFont typeface="Monotype Sorts" pitchFamily="2" charset="2"/>
              <a:buChar char=""/>
            </a:pPr>
            <a:r>
              <a:rPr lang="en-US" altLang="en-US" sz="2000" b="0">
                <a:latin typeface="Verdana" pitchFamily="34" charset="0"/>
              </a:rPr>
              <a:t>Flexibility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autoUpdateAnimBg="0"/>
      <p:bldP spid="26628"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6"/>
          <p:cNvGrpSpPr>
            <a:grpSpLocks/>
          </p:cNvGrpSpPr>
          <p:nvPr/>
        </p:nvGrpSpPr>
        <p:grpSpPr bwMode="auto">
          <a:xfrm>
            <a:off x="2927350" y="3028950"/>
            <a:ext cx="5870575" cy="3492500"/>
            <a:chOff x="1844" y="1908"/>
            <a:chExt cx="3698" cy="2200"/>
          </a:xfrm>
        </p:grpSpPr>
        <p:sp>
          <p:nvSpPr>
            <p:cNvPr id="39953" name="Oval 2"/>
            <p:cNvSpPr>
              <a:spLocks noChangeArrowheads="1"/>
            </p:cNvSpPr>
            <p:nvPr/>
          </p:nvSpPr>
          <p:spPr bwMode="auto">
            <a:xfrm>
              <a:off x="1844" y="1908"/>
              <a:ext cx="2824" cy="2200"/>
            </a:xfrm>
            <a:prstGeom prst="ellipse">
              <a:avLst/>
            </a:prstGeom>
            <a:solidFill>
              <a:schemeClr val="bg1"/>
            </a:solidFill>
            <a:ln w="12700">
              <a:solidFill>
                <a:schemeClr val="tx1"/>
              </a:solidFill>
              <a:round/>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grpSp>
          <p:nvGrpSpPr>
            <p:cNvPr id="39954" name="Group 18"/>
            <p:cNvGrpSpPr>
              <a:grpSpLocks/>
            </p:cNvGrpSpPr>
            <p:nvPr/>
          </p:nvGrpSpPr>
          <p:grpSpPr bwMode="auto">
            <a:xfrm>
              <a:off x="4187" y="3483"/>
              <a:ext cx="1355" cy="472"/>
              <a:chOff x="4627" y="3483"/>
              <a:chExt cx="1355" cy="472"/>
            </a:xfrm>
          </p:grpSpPr>
          <p:sp>
            <p:nvSpPr>
              <p:cNvPr id="39956" name="Rectangle 16"/>
              <p:cNvSpPr>
                <a:spLocks noChangeArrowheads="1"/>
              </p:cNvSpPr>
              <p:nvPr/>
            </p:nvSpPr>
            <p:spPr bwMode="auto">
              <a:xfrm>
                <a:off x="4627" y="3483"/>
                <a:ext cx="135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000">
                    <a:solidFill>
                      <a:srgbClr val="0000CC"/>
                    </a:solidFill>
                    <a:latin typeface="Verdana" pitchFamily="34" charset="0"/>
                  </a:rPr>
                  <a:t>    Developer/</a:t>
                </a:r>
                <a:endParaRPr lang="en-US" altLang="en-US">
                  <a:solidFill>
                    <a:srgbClr val="000000"/>
                  </a:solidFill>
                </a:endParaRPr>
              </a:p>
            </p:txBody>
          </p:sp>
          <p:sp>
            <p:nvSpPr>
              <p:cNvPr id="39957" name="Rectangle 17"/>
              <p:cNvSpPr>
                <a:spLocks noChangeArrowheads="1"/>
              </p:cNvSpPr>
              <p:nvPr/>
            </p:nvSpPr>
            <p:spPr bwMode="auto">
              <a:xfrm>
                <a:off x="4627" y="3707"/>
                <a:ext cx="129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000">
                    <a:solidFill>
                      <a:srgbClr val="0000CC"/>
                    </a:solidFill>
                    <a:latin typeface="Verdana" pitchFamily="34" charset="0"/>
                  </a:rPr>
                  <a:t>    Maintainer</a:t>
                </a:r>
                <a:endParaRPr lang="en-US" altLang="en-US">
                  <a:solidFill>
                    <a:srgbClr val="FF0000"/>
                  </a:solidFill>
                </a:endParaRPr>
              </a:p>
            </p:txBody>
          </p:sp>
        </p:grpSp>
        <p:sp>
          <p:nvSpPr>
            <p:cNvPr id="39955" name="Rectangle 21"/>
            <p:cNvSpPr>
              <a:spLocks noChangeArrowheads="1"/>
            </p:cNvSpPr>
            <p:nvPr/>
          </p:nvSpPr>
          <p:spPr bwMode="auto">
            <a:xfrm>
              <a:off x="2324" y="3029"/>
              <a:ext cx="1881"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b="0">
                  <a:solidFill>
                    <a:srgbClr val="000000"/>
                  </a:solidFill>
                  <a:latin typeface="Verdana" pitchFamily="34" charset="0"/>
                </a:rPr>
                <a:t>Minimum # of errors</a:t>
              </a:r>
            </a:p>
            <a:p>
              <a:r>
                <a:rPr lang="en-US" altLang="en-US" sz="1800" b="0">
                  <a:solidFill>
                    <a:srgbClr val="000000"/>
                  </a:solidFill>
                  <a:latin typeface="Verdana" pitchFamily="34" charset="0"/>
                </a:rPr>
                <a:t>Modifiability, Readability</a:t>
              </a:r>
            </a:p>
            <a:p>
              <a:r>
                <a:rPr lang="en-US" altLang="en-US" sz="1800" b="0">
                  <a:solidFill>
                    <a:srgbClr val="000000"/>
                  </a:solidFill>
                  <a:latin typeface="Verdana" pitchFamily="34" charset="0"/>
                </a:rPr>
                <a:t>Reusability, Adaptability</a:t>
              </a:r>
            </a:p>
            <a:p>
              <a:r>
                <a:rPr lang="en-US" altLang="en-US" sz="1800" b="0">
                  <a:solidFill>
                    <a:srgbClr val="000000"/>
                  </a:solidFill>
                  <a:latin typeface="Verdana" pitchFamily="34" charset="0"/>
                </a:rPr>
                <a:t>Well-defined interfaces</a:t>
              </a:r>
              <a:endParaRPr lang="en-US" altLang="en-US" sz="2000" b="0">
                <a:solidFill>
                  <a:srgbClr val="000000"/>
                </a:solidFill>
                <a:latin typeface="Verdana" pitchFamily="34" charset="0"/>
              </a:endParaRPr>
            </a:p>
          </p:txBody>
        </p:sp>
      </p:grpSp>
      <p:sp>
        <p:nvSpPr>
          <p:cNvPr id="39939" name="Rectangle 3"/>
          <p:cNvSpPr>
            <a:spLocks noGrp="1" noChangeArrowheads="1"/>
          </p:cNvSpPr>
          <p:nvPr>
            <p:ph type="title"/>
          </p:nvPr>
        </p:nvSpPr>
        <p:spPr>
          <a:xfrm>
            <a:off x="152400" y="209550"/>
            <a:ext cx="8153400" cy="863600"/>
          </a:xfrm>
          <a:noFill/>
        </p:spPr>
        <p:txBody>
          <a:bodyPr/>
          <a:lstStyle/>
          <a:p>
            <a:r>
              <a:rPr lang="en-US" altLang="en-US" smtClean="0">
                <a:ea typeface="ＭＳ Ｐゴシック" pitchFamily="34" charset="-128"/>
              </a:rPr>
              <a:t>Stakeholders have different Design Goals</a:t>
            </a:r>
          </a:p>
        </p:txBody>
      </p:sp>
      <p:sp>
        <p:nvSpPr>
          <p:cNvPr id="28679" name="Rectangle 7"/>
          <p:cNvSpPr>
            <a:spLocks noChangeArrowheads="1"/>
          </p:cNvSpPr>
          <p:nvPr/>
        </p:nvSpPr>
        <p:spPr bwMode="auto">
          <a:xfrm>
            <a:off x="4068763" y="3175000"/>
            <a:ext cx="12954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b="0">
                <a:solidFill>
                  <a:srgbClr val="000000"/>
                </a:solidFill>
                <a:latin typeface="Verdana" pitchFamily="34" charset="0"/>
              </a:rPr>
              <a:t>Reliability</a:t>
            </a:r>
            <a:endParaRPr lang="en-US" altLang="en-US" sz="2000">
              <a:solidFill>
                <a:srgbClr val="000000"/>
              </a:solidFill>
              <a:latin typeface="Verdana" pitchFamily="34" charset="0"/>
            </a:endParaRPr>
          </a:p>
        </p:txBody>
      </p:sp>
      <p:grpSp>
        <p:nvGrpSpPr>
          <p:cNvPr id="4" name="Group 51"/>
          <p:cNvGrpSpPr>
            <a:grpSpLocks/>
          </p:cNvGrpSpPr>
          <p:nvPr/>
        </p:nvGrpSpPr>
        <p:grpSpPr bwMode="auto">
          <a:xfrm>
            <a:off x="284163" y="819150"/>
            <a:ext cx="5487987" cy="3802063"/>
            <a:chOff x="179" y="516"/>
            <a:chExt cx="3457" cy="2395"/>
          </a:xfrm>
        </p:grpSpPr>
        <p:grpSp>
          <p:nvGrpSpPr>
            <p:cNvPr id="39949" name="Group 50"/>
            <p:cNvGrpSpPr>
              <a:grpSpLocks/>
            </p:cNvGrpSpPr>
            <p:nvPr/>
          </p:nvGrpSpPr>
          <p:grpSpPr bwMode="auto">
            <a:xfrm>
              <a:off x="188" y="516"/>
              <a:ext cx="3448" cy="2120"/>
              <a:chOff x="188" y="516"/>
              <a:chExt cx="3448" cy="2120"/>
            </a:xfrm>
          </p:grpSpPr>
          <p:sp>
            <p:nvSpPr>
              <p:cNvPr id="39951" name="Oval 4"/>
              <p:cNvSpPr>
                <a:spLocks noChangeArrowheads="1"/>
              </p:cNvSpPr>
              <p:nvPr/>
            </p:nvSpPr>
            <p:spPr bwMode="auto">
              <a:xfrm>
                <a:off x="188" y="516"/>
                <a:ext cx="3448" cy="212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39952" name="Rectangle 8"/>
              <p:cNvSpPr>
                <a:spLocks noChangeArrowheads="1"/>
              </p:cNvSpPr>
              <p:nvPr/>
            </p:nvSpPr>
            <p:spPr bwMode="auto">
              <a:xfrm>
                <a:off x="451" y="920"/>
                <a:ext cx="2151" cy="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b="0">
                    <a:solidFill>
                      <a:srgbClr val="000000"/>
                    </a:solidFill>
                    <a:latin typeface="Verdana" pitchFamily="34" charset="0"/>
                  </a:rPr>
                  <a:t>Low cost </a:t>
                </a:r>
              </a:p>
              <a:p>
                <a:r>
                  <a:rPr lang="en-US" altLang="en-US" sz="1800" b="0">
                    <a:solidFill>
                      <a:srgbClr val="000000"/>
                    </a:solidFill>
                    <a:latin typeface="Verdana" pitchFamily="34" charset="0"/>
                  </a:rPr>
                  <a:t>Increased productivity</a:t>
                </a:r>
              </a:p>
              <a:p>
                <a:r>
                  <a:rPr lang="en-US" altLang="en-US" sz="1800" b="0">
                    <a:solidFill>
                      <a:srgbClr val="000000"/>
                    </a:solidFill>
                    <a:latin typeface="Verdana" pitchFamily="34" charset="0"/>
                  </a:rPr>
                  <a:t>Backward compatibility</a:t>
                </a:r>
              </a:p>
              <a:p>
                <a:r>
                  <a:rPr lang="en-US" altLang="en-US" sz="1800" b="0">
                    <a:solidFill>
                      <a:srgbClr val="000000"/>
                    </a:solidFill>
                    <a:latin typeface="Verdana" pitchFamily="34" charset="0"/>
                  </a:rPr>
                  <a:t>Traceability of requirements</a:t>
                </a:r>
              </a:p>
              <a:p>
                <a:r>
                  <a:rPr lang="en-US" altLang="en-US" sz="1800" b="0">
                    <a:solidFill>
                      <a:srgbClr val="000000"/>
                    </a:solidFill>
                    <a:latin typeface="Verdana" pitchFamily="34" charset="0"/>
                  </a:rPr>
                  <a:t>Rapid development</a:t>
                </a:r>
              </a:p>
              <a:p>
                <a:r>
                  <a:rPr lang="en-US" altLang="en-US" sz="1800" b="0">
                    <a:solidFill>
                      <a:srgbClr val="000000"/>
                    </a:solidFill>
                    <a:latin typeface="Verdana" pitchFamily="34" charset="0"/>
                  </a:rPr>
                  <a:t>Flexibility</a:t>
                </a:r>
              </a:p>
            </p:txBody>
          </p:sp>
        </p:grpSp>
        <p:sp>
          <p:nvSpPr>
            <p:cNvPr id="39950" name="Rectangle 10"/>
            <p:cNvSpPr>
              <a:spLocks noChangeArrowheads="1"/>
            </p:cNvSpPr>
            <p:nvPr/>
          </p:nvSpPr>
          <p:spPr bwMode="auto">
            <a:xfrm>
              <a:off x="179" y="2471"/>
              <a:ext cx="1150"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000">
                  <a:solidFill>
                    <a:srgbClr val="0000CC"/>
                  </a:solidFill>
                  <a:latin typeface="Verdana" pitchFamily="34" charset="0"/>
                </a:rPr>
                <a:t>Client</a:t>
              </a:r>
            </a:p>
            <a:p>
              <a:r>
                <a:rPr lang="en-US" altLang="en-US" sz="2000">
                  <a:solidFill>
                    <a:srgbClr val="0000CC"/>
                  </a:solidFill>
                  <a:latin typeface="Verdana" pitchFamily="34" charset="0"/>
                </a:rPr>
                <a:t>(Customer)</a:t>
              </a:r>
              <a:endParaRPr lang="en-US" altLang="en-US" sz="2000">
                <a:solidFill>
                  <a:srgbClr val="0000CC"/>
                </a:solidFill>
              </a:endParaRPr>
            </a:p>
          </p:txBody>
        </p:sp>
      </p:grpSp>
      <p:sp>
        <p:nvSpPr>
          <p:cNvPr id="28685" name="Rectangle 13"/>
          <p:cNvSpPr>
            <a:spLocks noChangeArrowheads="1"/>
          </p:cNvSpPr>
          <p:nvPr/>
        </p:nvSpPr>
        <p:spPr bwMode="auto">
          <a:xfrm>
            <a:off x="4672013" y="3581400"/>
            <a:ext cx="2570162"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1800" b="0">
                <a:solidFill>
                  <a:srgbClr val="000000"/>
                </a:solidFill>
                <a:latin typeface="Verdana" pitchFamily="34" charset="0"/>
              </a:rPr>
              <a:t>Portability</a:t>
            </a:r>
          </a:p>
          <a:p>
            <a:pPr algn="ctr"/>
            <a:r>
              <a:rPr lang="en-US" altLang="en-US" sz="1800" b="0">
                <a:solidFill>
                  <a:srgbClr val="000000"/>
                </a:solidFill>
                <a:latin typeface="Verdana" pitchFamily="34" charset="0"/>
              </a:rPr>
              <a:t>Good documentation</a:t>
            </a:r>
            <a:endParaRPr lang="en-US" altLang="en-US" sz="2000" b="0">
              <a:solidFill>
                <a:srgbClr val="000000"/>
              </a:solidFill>
            </a:endParaRPr>
          </a:p>
        </p:txBody>
      </p:sp>
      <p:sp>
        <p:nvSpPr>
          <p:cNvPr id="28686" name="Rectangle 14"/>
          <p:cNvSpPr>
            <a:spLocks noChangeArrowheads="1"/>
          </p:cNvSpPr>
          <p:nvPr/>
        </p:nvSpPr>
        <p:spPr bwMode="auto">
          <a:xfrm>
            <a:off x="4270375" y="2273300"/>
            <a:ext cx="12668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1800" b="0">
                <a:solidFill>
                  <a:srgbClr val="000000"/>
                </a:solidFill>
                <a:latin typeface="Verdana" pitchFamily="34" charset="0"/>
              </a:rPr>
              <a:t>Runtime</a:t>
            </a:r>
          </a:p>
          <a:p>
            <a:pPr algn="ctr"/>
            <a:r>
              <a:rPr lang="en-US" altLang="en-US" sz="1800" b="0">
                <a:solidFill>
                  <a:srgbClr val="000000"/>
                </a:solidFill>
                <a:latin typeface="Verdana" pitchFamily="34" charset="0"/>
              </a:rPr>
              <a:t>Efficiency</a:t>
            </a:r>
            <a:endParaRPr lang="en-US" altLang="en-US" sz="2000" b="0">
              <a:solidFill>
                <a:srgbClr val="000000"/>
              </a:solidFill>
            </a:endParaRPr>
          </a:p>
        </p:txBody>
      </p:sp>
      <p:grpSp>
        <p:nvGrpSpPr>
          <p:cNvPr id="39944" name="Group 49"/>
          <p:cNvGrpSpPr>
            <a:grpSpLocks/>
          </p:cNvGrpSpPr>
          <p:nvPr/>
        </p:nvGrpSpPr>
        <p:grpSpPr bwMode="auto">
          <a:xfrm>
            <a:off x="4006850" y="1212850"/>
            <a:ext cx="4959350" cy="3517900"/>
            <a:chOff x="2524" y="764"/>
            <a:chExt cx="3124" cy="2216"/>
          </a:xfrm>
        </p:grpSpPr>
        <p:sp>
          <p:nvSpPr>
            <p:cNvPr id="39946" name="Oval 5"/>
            <p:cNvSpPr>
              <a:spLocks noChangeArrowheads="1"/>
            </p:cNvSpPr>
            <p:nvPr/>
          </p:nvSpPr>
          <p:spPr bwMode="auto">
            <a:xfrm>
              <a:off x="2524" y="764"/>
              <a:ext cx="3008" cy="2216"/>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39947" name="Rectangle 11"/>
            <p:cNvSpPr>
              <a:spLocks noChangeArrowheads="1"/>
            </p:cNvSpPr>
            <p:nvPr/>
          </p:nvSpPr>
          <p:spPr bwMode="auto">
            <a:xfrm>
              <a:off x="5123" y="2518"/>
              <a:ext cx="525"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000">
                  <a:solidFill>
                    <a:srgbClr val="0000CC"/>
                  </a:solidFill>
                  <a:latin typeface="Verdana" pitchFamily="34" charset="0"/>
                </a:rPr>
                <a:t>End</a:t>
              </a:r>
            </a:p>
            <a:p>
              <a:r>
                <a:rPr lang="en-US" altLang="en-US" sz="2000">
                  <a:solidFill>
                    <a:srgbClr val="0000CC"/>
                  </a:solidFill>
                  <a:latin typeface="Verdana" pitchFamily="34" charset="0"/>
                </a:rPr>
                <a:t>User</a:t>
              </a:r>
            </a:p>
          </p:txBody>
        </p:sp>
        <p:sp>
          <p:nvSpPr>
            <p:cNvPr id="39948" name="Rectangle 29"/>
            <p:cNvSpPr>
              <a:spLocks noChangeArrowheads="1"/>
            </p:cNvSpPr>
            <p:nvPr/>
          </p:nvSpPr>
          <p:spPr bwMode="auto">
            <a:xfrm>
              <a:off x="3872" y="912"/>
              <a:ext cx="1331" cy="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b="0">
                  <a:solidFill>
                    <a:srgbClr val="000000"/>
                  </a:solidFill>
                  <a:latin typeface="Verdana" pitchFamily="34" charset="0"/>
                </a:rPr>
                <a:t>Functionality</a:t>
              </a:r>
            </a:p>
            <a:p>
              <a:r>
                <a:rPr lang="en-US" altLang="en-US" sz="1800" b="0">
                  <a:solidFill>
                    <a:srgbClr val="000000"/>
                  </a:solidFill>
                  <a:latin typeface="Verdana" pitchFamily="34" charset="0"/>
                </a:rPr>
                <a:t>User-friendliness</a:t>
              </a:r>
            </a:p>
            <a:p>
              <a:r>
                <a:rPr lang="en-US" altLang="en-US" sz="1800" b="0">
                  <a:solidFill>
                    <a:srgbClr val="000000"/>
                  </a:solidFill>
                  <a:latin typeface="Verdana" pitchFamily="34" charset="0"/>
                </a:rPr>
                <a:t>Usability </a:t>
              </a:r>
            </a:p>
            <a:p>
              <a:r>
                <a:rPr lang="en-US" altLang="en-US" sz="1800" b="0">
                  <a:solidFill>
                    <a:srgbClr val="000000"/>
                  </a:solidFill>
                  <a:latin typeface="Verdana" pitchFamily="34" charset="0"/>
                </a:rPr>
                <a:t>Ease of learning</a:t>
              </a:r>
            </a:p>
            <a:p>
              <a:r>
                <a:rPr lang="en-US" altLang="en-US" sz="1800" b="0">
                  <a:solidFill>
                    <a:srgbClr val="000000"/>
                  </a:solidFill>
                  <a:latin typeface="Verdana" pitchFamily="34" charset="0"/>
                </a:rPr>
                <a:t>Fault tolerant</a:t>
              </a:r>
            </a:p>
            <a:p>
              <a:r>
                <a:rPr lang="en-US" altLang="en-US" sz="1800" b="0">
                  <a:solidFill>
                    <a:srgbClr val="000000"/>
                  </a:solidFill>
                  <a:latin typeface="Verdana" pitchFamily="34" charset="0"/>
                </a:rPr>
                <a:t>Robustness</a:t>
              </a:r>
            </a:p>
          </p:txBody>
        </p:sp>
      </p:grpSp>
      <p:sp>
        <p:nvSpPr>
          <p:cNvPr id="39945" name="Text Box 41"/>
          <p:cNvSpPr txBox="1">
            <a:spLocks noChangeArrowheads="1"/>
          </p:cNvSpPr>
          <p:nvPr/>
        </p:nvSpPr>
        <p:spPr bwMode="auto">
          <a:xfrm>
            <a:off x="7777163" y="6334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endParaRPr lang="en-US" altLang="en-US" sz="1800" i="1"/>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68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68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6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9" grpId="0" build="p" autoUpdateAnimBg="0"/>
      <p:bldP spid="28685" grpId="0" autoUpdateAnimBg="0"/>
      <p:bldP spid="28686"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noFill/>
        </p:spPr>
        <p:txBody>
          <a:bodyPr/>
          <a:lstStyle/>
          <a:p>
            <a:r>
              <a:rPr lang="en-US" altLang="en-US" smtClean="0">
                <a:ea typeface="ＭＳ Ｐゴシック" pitchFamily="34" charset="-128"/>
              </a:rPr>
              <a:t>Typical Design Trade-offs</a:t>
            </a:r>
          </a:p>
        </p:txBody>
      </p:sp>
      <p:sp>
        <p:nvSpPr>
          <p:cNvPr id="41987" name="Rectangle 3"/>
          <p:cNvSpPr>
            <a:spLocks noGrp="1" noChangeArrowheads="1"/>
          </p:cNvSpPr>
          <p:nvPr>
            <p:ph type="body" idx="1"/>
          </p:nvPr>
        </p:nvSpPr>
        <p:spPr>
          <a:noFill/>
        </p:spPr>
        <p:txBody>
          <a:bodyPr/>
          <a:lstStyle/>
          <a:p>
            <a:r>
              <a:rPr lang="en-US" altLang="en-US" dirty="0" smtClean="0">
                <a:ea typeface="ＭＳ Ｐゴシック" pitchFamily="34" charset="-128"/>
              </a:rPr>
              <a:t>Functionality v. Usability</a:t>
            </a:r>
          </a:p>
          <a:p>
            <a:r>
              <a:rPr lang="en-US" altLang="en-US" dirty="0" smtClean="0">
                <a:ea typeface="ＭＳ Ｐゴシック" pitchFamily="34" charset="-128"/>
              </a:rPr>
              <a:t>Cost v. Robustness</a:t>
            </a:r>
          </a:p>
          <a:p>
            <a:r>
              <a:rPr lang="en-US" altLang="en-US" dirty="0" smtClean="0">
                <a:ea typeface="ＭＳ Ｐゴシック" pitchFamily="34" charset="-128"/>
              </a:rPr>
              <a:t>Efficiency v. Portability</a:t>
            </a:r>
          </a:p>
          <a:p>
            <a:r>
              <a:rPr lang="en-US" altLang="en-US" dirty="0" smtClean="0">
                <a:ea typeface="ＭＳ Ｐゴシック" pitchFamily="34" charset="-128"/>
              </a:rPr>
              <a:t>Rapid development v. Functionality</a:t>
            </a:r>
          </a:p>
          <a:p>
            <a:r>
              <a:rPr lang="en-US" altLang="en-US" dirty="0" smtClean="0">
                <a:ea typeface="ＭＳ Ｐゴシック" pitchFamily="34" charset="-128"/>
              </a:rPr>
              <a:t>Cost v. Reusability</a:t>
            </a:r>
          </a:p>
          <a:p>
            <a:r>
              <a:rPr lang="en-US" altLang="en-US" dirty="0" smtClean="0">
                <a:ea typeface="ＭＳ Ｐゴシック" pitchFamily="34" charset="-128"/>
              </a:rPr>
              <a:t>Backward Compatibility v. Readability</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noFill/>
        </p:spPr>
        <p:txBody>
          <a:bodyPr/>
          <a:lstStyle/>
          <a:p>
            <a:r>
              <a:rPr lang="en-US" altLang="en-US" smtClean="0">
                <a:ea typeface="ＭＳ Ｐゴシック" pitchFamily="34" charset="-128"/>
              </a:rPr>
              <a:t>Subsystem Decomposition</a:t>
            </a:r>
          </a:p>
        </p:txBody>
      </p:sp>
      <p:sp>
        <p:nvSpPr>
          <p:cNvPr id="49155" name="Rectangle 3"/>
          <p:cNvSpPr>
            <a:spLocks noGrp="1" noChangeArrowheads="1"/>
          </p:cNvSpPr>
          <p:nvPr>
            <p:ph type="body" idx="1"/>
          </p:nvPr>
        </p:nvSpPr>
        <p:spPr>
          <a:xfrm>
            <a:off x="368300" y="979604"/>
            <a:ext cx="8255000" cy="5086660"/>
          </a:xfrm>
          <a:noFill/>
        </p:spPr>
        <p:txBody>
          <a:bodyPr/>
          <a:lstStyle/>
          <a:p>
            <a:r>
              <a:rPr lang="en-US" altLang="en-US" dirty="0" smtClean="0">
                <a:solidFill>
                  <a:srgbClr val="FF0000"/>
                </a:solidFill>
                <a:ea typeface="ＭＳ Ｐゴシック" pitchFamily="34" charset="-128"/>
              </a:rPr>
              <a:t>Subsystem</a:t>
            </a:r>
            <a:endParaRPr lang="en-US" altLang="en-US" dirty="0" smtClean="0">
              <a:ea typeface="ＭＳ Ｐゴシック" pitchFamily="34" charset="-128"/>
            </a:endParaRPr>
          </a:p>
          <a:p>
            <a:pPr lvl="1"/>
            <a:r>
              <a:rPr lang="en-US" altLang="en-US" dirty="0" smtClean="0">
                <a:ea typeface="ＭＳ Ｐゴシック" pitchFamily="34" charset="-128"/>
              </a:rPr>
              <a:t>It is a replacement part of the system with well-defined interfaces that encapsulates the state and </a:t>
            </a:r>
            <a:r>
              <a:rPr lang="en-US" altLang="en-US" dirty="0">
                <a:ea typeface="ＭＳ Ｐゴシック" pitchFamily="34" charset="-128"/>
              </a:rPr>
              <a:t>b</a:t>
            </a:r>
            <a:r>
              <a:rPr lang="en-US" altLang="en-US" dirty="0" smtClean="0">
                <a:ea typeface="ＭＳ Ｐゴシック" pitchFamily="34" charset="-128"/>
              </a:rPr>
              <a:t>ehavior of its contained class</a:t>
            </a:r>
          </a:p>
          <a:p>
            <a:pPr lvl="1"/>
            <a:r>
              <a:rPr lang="en-US" altLang="en-US" dirty="0" smtClean="0">
                <a:ea typeface="ＭＳ Ｐゴシック" pitchFamily="34" charset="-128"/>
              </a:rPr>
              <a:t> Collection of classes, associations, operations, events and constraints that are closely interrelated with each other</a:t>
            </a:r>
          </a:p>
          <a:p>
            <a:pPr lvl="1"/>
            <a:r>
              <a:rPr lang="en-US" altLang="en-US" dirty="0" smtClean="0">
                <a:ea typeface="ＭＳ Ｐゴシック" pitchFamily="34" charset="-128"/>
              </a:rPr>
              <a:t>The objects and classes from the object model are the “seeds” for  the subsystems</a:t>
            </a:r>
          </a:p>
          <a:p>
            <a:pPr lvl="1"/>
            <a:r>
              <a:rPr lang="en-US" altLang="en-US" dirty="0" smtClean="0">
                <a:ea typeface="ＭＳ Ｐゴシック" pitchFamily="34" charset="-128"/>
              </a:rPr>
              <a:t>In UML subsystems are modeled as  packages</a:t>
            </a:r>
          </a:p>
          <a:p>
            <a:r>
              <a:rPr lang="en-US" altLang="en-US" dirty="0" smtClean="0">
                <a:solidFill>
                  <a:srgbClr val="FF0000"/>
                </a:solidFill>
                <a:ea typeface="ＭＳ Ｐゴシック" pitchFamily="34" charset="-128"/>
              </a:rPr>
              <a:t>Service</a:t>
            </a:r>
            <a:endParaRPr lang="en-US" altLang="en-US" dirty="0" smtClean="0">
              <a:ea typeface="ＭＳ Ｐゴシック" pitchFamily="34" charset="-128"/>
            </a:endParaRPr>
          </a:p>
          <a:p>
            <a:pPr lvl="1"/>
            <a:r>
              <a:rPr lang="en-US" altLang="en-US" dirty="0" smtClean="0">
                <a:ea typeface="ＭＳ Ｐゴシック" pitchFamily="34" charset="-128"/>
              </a:rPr>
              <a:t>A set of named operations that share a common purpose</a:t>
            </a:r>
          </a:p>
          <a:p>
            <a:pPr lvl="1"/>
            <a:r>
              <a:rPr lang="en-US" altLang="en-US" dirty="0" smtClean="0">
                <a:ea typeface="ＭＳ Ｐゴシック" pitchFamily="34" charset="-128"/>
              </a:rPr>
              <a:t>The origin (“seed”) for services are the use cases from the functional model</a:t>
            </a:r>
          </a:p>
          <a:p>
            <a:r>
              <a:rPr lang="en-US" altLang="en-US" dirty="0" smtClean="0">
                <a:solidFill>
                  <a:srgbClr val="FF9966"/>
                </a:solidFill>
                <a:ea typeface="ＭＳ Ｐゴシック" pitchFamily="34" charset="-128"/>
              </a:rPr>
              <a:t>Services are defined during system design.</a:t>
            </a:r>
            <a:endParaRPr lang="en-US" altLang="en-US" dirty="0" smtClean="0">
              <a:ea typeface="ＭＳ Ｐゴシック" pitchFamily="34" charset="-128"/>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C:\Users\erdalk\Desktop\F.Dicksan.University\SE\115047-0136066836_pp2\Bruegge JPG\fig06_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07" y="1619250"/>
            <a:ext cx="795082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1434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 (Subsystem Decomposition)</a:t>
            </a:r>
            <a:endParaRPr lang="en-US" dirty="0"/>
          </a:p>
        </p:txBody>
      </p:sp>
      <p:sp>
        <p:nvSpPr>
          <p:cNvPr id="3" name="Content Placeholder 2"/>
          <p:cNvSpPr>
            <a:spLocks noGrp="1"/>
          </p:cNvSpPr>
          <p:nvPr>
            <p:ph idx="1"/>
          </p:nvPr>
        </p:nvSpPr>
        <p:spPr>
          <a:xfrm>
            <a:off x="533400" y="1295399"/>
            <a:ext cx="8001000" cy="5040087"/>
          </a:xfrm>
        </p:spPr>
        <p:txBody>
          <a:bodyPr/>
          <a:lstStyle/>
          <a:p>
            <a:r>
              <a:rPr lang="en-US" sz="2000" dirty="0" smtClean="0"/>
              <a:t>The accident management system can be decomposed into the following subsystems:</a:t>
            </a:r>
          </a:p>
          <a:p>
            <a:pPr lvl="1"/>
            <a:r>
              <a:rPr lang="en-US" sz="1800" b="1" dirty="0" err="1" smtClean="0"/>
              <a:t>DispatcherInterface</a:t>
            </a:r>
            <a:r>
              <a:rPr lang="en-US" sz="1800" dirty="0" smtClean="0"/>
              <a:t> (user interface for </a:t>
            </a:r>
            <a:r>
              <a:rPr lang="en-US" sz="1800" b="1" dirty="0" smtClean="0"/>
              <a:t>Dispatcher</a:t>
            </a:r>
            <a:r>
              <a:rPr lang="en-US" sz="1800" dirty="0" smtClean="0"/>
              <a:t>)</a:t>
            </a:r>
          </a:p>
          <a:p>
            <a:pPr lvl="1"/>
            <a:r>
              <a:rPr lang="en-US" sz="1800" b="1" dirty="0" err="1" smtClean="0"/>
              <a:t>FieldOfficerInterface</a:t>
            </a:r>
            <a:r>
              <a:rPr lang="en-US" sz="1800" dirty="0" smtClean="0"/>
              <a:t> (user interface for the </a:t>
            </a:r>
            <a:r>
              <a:rPr lang="en-US" sz="1800" b="1" dirty="0" err="1" smtClean="0"/>
              <a:t>FieldOffice</a:t>
            </a:r>
            <a:r>
              <a:rPr lang="en-US" sz="1800" dirty="0" err="1" smtClean="0"/>
              <a:t>r</a:t>
            </a:r>
            <a:r>
              <a:rPr lang="en-US" sz="1800" dirty="0" smtClean="0"/>
              <a:t>)</a:t>
            </a:r>
          </a:p>
          <a:p>
            <a:pPr lvl="1"/>
            <a:r>
              <a:rPr lang="en-US" sz="1800" b="1" dirty="0" err="1" smtClean="0"/>
              <a:t>IncidentManagment</a:t>
            </a:r>
            <a:r>
              <a:rPr lang="en-US" sz="1800" dirty="0" smtClean="0"/>
              <a:t>  (Responsible for creation, modification, and storage of </a:t>
            </a:r>
            <a:r>
              <a:rPr lang="en-US" sz="1800" b="1" dirty="0" smtClean="0"/>
              <a:t>Incidents</a:t>
            </a:r>
          </a:p>
          <a:p>
            <a:pPr lvl="1"/>
            <a:r>
              <a:rPr lang="en-US" sz="1800" b="1" dirty="0" err="1" smtClean="0"/>
              <a:t>ResourceManagement</a:t>
            </a:r>
            <a:r>
              <a:rPr lang="en-US" sz="1800" dirty="0"/>
              <a:t> </a:t>
            </a:r>
            <a:r>
              <a:rPr lang="en-US" sz="1800" dirty="0" smtClean="0"/>
              <a:t>(responsible for tracking available </a:t>
            </a:r>
            <a:r>
              <a:rPr lang="en-US" sz="1800" b="1" dirty="0" smtClean="0"/>
              <a:t>Resources, </a:t>
            </a:r>
            <a:r>
              <a:rPr lang="en-US" sz="1800" dirty="0" smtClean="0"/>
              <a:t>such as </a:t>
            </a:r>
            <a:r>
              <a:rPr lang="en-US" sz="1800" b="1" dirty="0" err="1" smtClean="0"/>
              <a:t>Firetruck</a:t>
            </a:r>
            <a:r>
              <a:rPr lang="en-US" sz="1800" b="1" dirty="0" smtClean="0"/>
              <a:t>, Ambulances</a:t>
            </a:r>
            <a:r>
              <a:rPr lang="en-US" sz="1800" dirty="0" smtClean="0"/>
              <a:t>)</a:t>
            </a:r>
            <a:endParaRPr lang="en-US" sz="1800" b="1" dirty="0" smtClean="0"/>
          </a:p>
          <a:p>
            <a:pPr lvl="1"/>
            <a:r>
              <a:rPr lang="en-US" sz="1800" b="1" dirty="0" err="1" smtClean="0"/>
              <a:t>MapManagment</a:t>
            </a:r>
            <a:r>
              <a:rPr lang="en-US" sz="1800" dirty="0"/>
              <a:t> </a:t>
            </a:r>
            <a:r>
              <a:rPr lang="en-US" sz="1800" dirty="0" smtClean="0"/>
              <a:t>(depicting</a:t>
            </a:r>
            <a:r>
              <a:rPr lang="en-US" sz="1800" b="1" dirty="0" smtClean="0"/>
              <a:t> Maps </a:t>
            </a:r>
            <a:r>
              <a:rPr lang="en-US" sz="1800" dirty="0" smtClean="0"/>
              <a:t>and </a:t>
            </a:r>
            <a:r>
              <a:rPr lang="en-US" sz="1800" b="1" dirty="0" smtClean="0"/>
              <a:t>Locations</a:t>
            </a:r>
            <a:r>
              <a:rPr lang="en-US" sz="1800" dirty="0" smtClean="0"/>
              <a:t>)</a:t>
            </a:r>
          </a:p>
          <a:p>
            <a:pPr lvl="1"/>
            <a:r>
              <a:rPr lang="en-US" sz="1800" dirty="0" smtClean="0"/>
              <a:t>Notification (implementing the communication between </a:t>
            </a:r>
            <a:r>
              <a:rPr lang="en-US" sz="1800" b="1" dirty="0" err="1" smtClean="0"/>
              <a:t>FieldOfficer</a:t>
            </a:r>
            <a:r>
              <a:rPr lang="en-US" sz="1800" dirty="0"/>
              <a:t> </a:t>
            </a:r>
            <a:r>
              <a:rPr lang="en-US" sz="1800" dirty="0" smtClean="0"/>
              <a:t>terminal and </a:t>
            </a:r>
            <a:r>
              <a:rPr lang="en-US" sz="1800" b="1" dirty="0" smtClean="0"/>
              <a:t>Dispatcher</a:t>
            </a:r>
            <a:r>
              <a:rPr lang="en-US" sz="1800" dirty="0" smtClean="0"/>
              <a:t> stations)</a:t>
            </a:r>
            <a:endParaRPr lang="en-US" sz="1800" dirty="0"/>
          </a:p>
          <a:p>
            <a:r>
              <a:rPr lang="en-US" sz="2000" dirty="0" smtClean="0"/>
              <a:t>The subsystem components using UML shown as rectangles with  component icon in the </a:t>
            </a:r>
            <a:r>
              <a:rPr lang="en-US" sz="2000" dirty="0" err="1" smtClean="0"/>
              <a:t>uppor</a:t>
            </a:r>
            <a:r>
              <a:rPr lang="en-US" sz="2000" dirty="0" smtClean="0"/>
              <a:t> right corner</a:t>
            </a:r>
          </a:p>
          <a:p>
            <a:r>
              <a:rPr lang="en-US" sz="2000" dirty="0" smtClean="0"/>
              <a:t>Dependencies among components can be shown with dashed arrows</a:t>
            </a:r>
            <a:endParaRPr lang="en-US" sz="2000" dirty="0"/>
          </a:p>
        </p:txBody>
      </p:sp>
    </p:spTree>
    <p:extLst>
      <p:ext uri="{BB962C8B-B14F-4D97-AF65-F5344CB8AC3E}">
        <p14:creationId xmlns:p14="http://schemas.microsoft.com/office/powerpoint/2010/main" val="36643036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C:\Users\erdalk\Desktop\F.Dicksan.University\SE\115047-0136066836_pp2\Bruegge JPG\fig06_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225" y="23813"/>
            <a:ext cx="11220450" cy="681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3050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a:xfrm>
            <a:off x="533400" y="1295400"/>
            <a:ext cx="8001000" cy="4016829"/>
          </a:xfrm>
        </p:spPr>
        <p:txBody>
          <a:bodyPr/>
          <a:lstStyle/>
          <a:p>
            <a:r>
              <a:rPr lang="en-US" dirty="0"/>
              <a:t>A subsystem is characterized by the services it provides to other </a:t>
            </a:r>
            <a:r>
              <a:rPr lang="en-US" dirty="0" smtClean="0"/>
              <a:t>subsystems</a:t>
            </a:r>
          </a:p>
          <a:p>
            <a:r>
              <a:rPr lang="en-US" dirty="0" smtClean="0"/>
              <a:t>The</a:t>
            </a:r>
            <a:r>
              <a:rPr lang="en-US" b="1" dirty="0" smtClean="0"/>
              <a:t> </a:t>
            </a:r>
            <a:r>
              <a:rPr lang="en-US" b="1" dirty="0" err="1" smtClean="0"/>
              <a:t>FieldOfficerInterface</a:t>
            </a:r>
            <a:r>
              <a:rPr lang="en-US" b="1" dirty="0" smtClean="0"/>
              <a:t> </a:t>
            </a:r>
            <a:r>
              <a:rPr lang="en-US" dirty="0" smtClean="0"/>
              <a:t>requires the </a:t>
            </a:r>
            <a:r>
              <a:rPr lang="en-US" b="1" dirty="0" err="1" smtClean="0"/>
              <a:t>ResourceUpdateService</a:t>
            </a:r>
            <a:r>
              <a:rPr lang="en-US" b="1" dirty="0" smtClean="0"/>
              <a:t> </a:t>
            </a:r>
            <a:r>
              <a:rPr lang="en-US" dirty="0" smtClean="0"/>
              <a:t>to update the status and location of the </a:t>
            </a:r>
            <a:r>
              <a:rPr lang="en-US" b="1" dirty="0" err="1" smtClean="0"/>
              <a:t>FieldOfficer</a:t>
            </a:r>
            <a:endParaRPr lang="en-US" b="1" dirty="0" smtClean="0"/>
          </a:p>
          <a:p>
            <a:r>
              <a:rPr lang="en-US" dirty="0" smtClean="0"/>
              <a:t>The </a:t>
            </a:r>
            <a:r>
              <a:rPr lang="en-US" b="1" dirty="0" err="1" smtClean="0"/>
              <a:t>DispatcherInterface</a:t>
            </a:r>
            <a:r>
              <a:rPr lang="en-US" b="1" dirty="0" smtClean="0"/>
              <a:t> </a:t>
            </a:r>
            <a:r>
              <a:rPr lang="en-US" dirty="0" smtClean="0"/>
              <a:t>requires the </a:t>
            </a:r>
            <a:r>
              <a:rPr lang="en-US" b="1" dirty="0" err="1" smtClean="0"/>
              <a:t>ResourceAllocation</a:t>
            </a:r>
            <a:r>
              <a:rPr lang="en-US" dirty="0" smtClean="0"/>
              <a:t> Service to identify available resource and allocate them to new </a:t>
            </a:r>
            <a:r>
              <a:rPr lang="en-US" b="1" dirty="0" smtClean="0"/>
              <a:t>Incidents</a:t>
            </a:r>
            <a:r>
              <a:rPr lang="en-US" dirty="0" smtClean="0"/>
              <a:t> </a:t>
            </a:r>
          </a:p>
          <a:p>
            <a:r>
              <a:rPr lang="en-US" dirty="0" smtClean="0"/>
              <a:t>The </a:t>
            </a:r>
            <a:r>
              <a:rPr lang="en-US" b="1" dirty="0" err="1" smtClean="0"/>
              <a:t>ResourceManagment</a:t>
            </a:r>
            <a:r>
              <a:rPr lang="en-US" b="1" dirty="0" smtClean="0"/>
              <a:t>  </a:t>
            </a:r>
            <a:r>
              <a:rPr lang="en-US" dirty="0" err="1" smtClean="0"/>
              <a:t>sunsystem</a:t>
            </a:r>
            <a:r>
              <a:rPr lang="en-US" dirty="0" smtClean="0"/>
              <a:t> provides both services</a:t>
            </a:r>
            <a:endParaRPr lang="en-US" b="1" dirty="0"/>
          </a:p>
        </p:txBody>
      </p:sp>
    </p:spTree>
    <p:extLst>
      <p:ext uri="{BB962C8B-B14F-4D97-AF65-F5344CB8AC3E}">
        <p14:creationId xmlns:p14="http://schemas.microsoft.com/office/powerpoint/2010/main" val="8313638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149506" name="Picture 2" descr="C:\Users\erdalk\Desktop\F.Dicksan.University\SE\115047-0136066836_pp2\Bruegge JPG\fig06_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163" y="1295400"/>
            <a:ext cx="7292897" cy="5285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5281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19100" y="158750"/>
            <a:ext cx="8153400" cy="863600"/>
          </a:xfrm>
        </p:spPr>
        <p:txBody>
          <a:bodyPr/>
          <a:lstStyle/>
          <a:p>
            <a:r>
              <a:rPr lang="en-US" altLang="en-US" smtClean="0">
                <a:ea typeface="ＭＳ Ｐゴシック" pitchFamily="34" charset="-128"/>
              </a:rPr>
              <a:t>Subsystem Interfaces vs API</a:t>
            </a:r>
          </a:p>
        </p:txBody>
      </p:sp>
      <p:sp>
        <p:nvSpPr>
          <p:cNvPr id="120835" name="Rectangle 3"/>
          <p:cNvSpPr>
            <a:spLocks noGrp="1" noChangeArrowheads="1"/>
          </p:cNvSpPr>
          <p:nvPr>
            <p:ph type="body" idx="1"/>
          </p:nvPr>
        </p:nvSpPr>
        <p:spPr>
          <a:xfrm>
            <a:off x="355600" y="908050"/>
            <a:ext cx="8255000" cy="5013248"/>
          </a:xfrm>
        </p:spPr>
        <p:txBody>
          <a:bodyPr/>
          <a:lstStyle/>
          <a:p>
            <a:r>
              <a:rPr lang="en-US" altLang="en-US" dirty="0" smtClean="0">
                <a:solidFill>
                  <a:srgbClr val="FF0000"/>
                </a:solidFill>
                <a:ea typeface="ＭＳ Ｐゴシック" pitchFamily="34" charset="-128"/>
              </a:rPr>
              <a:t>Subsystem interface:</a:t>
            </a:r>
            <a:r>
              <a:rPr lang="en-US" altLang="en-US" dirty="0" smtClean="0">
                <a:ea typeface="ＭＳ Ｐゴシック" pitchFamily="34" charset="-128"/>
              </a:rPr>
              <a:t> Set of fully typed UML operations</a:t>
            </a:r>
          </a:p>
          <a:p>
            <a:pPr lvl="1"/>
            <a:r>
              <a:rPr lang="en-US" altLang="en-US" dirty="0" smtClean="0">
                <a:ea typeface="ＭＳ Ｐゴシック" pitchFamily="34" charset="-128"/>
              </a:rPr>
              <a:t>The set of operations of a subsystem that are available to other subsystems</a:t>
            </a:r>
          </a:p>
          <a:p>
            <a:pPr lvl="1"/>
            <a:r>
              <a:rPr lang="en-US" altLang="en-US" dirty="0" smtClean="0">
                <a:ea typeface="ＭＳ Ｐゴシック" pitchFamily="34" charset="-128"/>
              </a:rPr>
              <a:t>Refinement of service, should be well-defined and small</a:t>
            </a:r>
          </a:p>
          <a:p>
            <a:pPr lvl="1"/>
            <a:r>
              <a:rPr lang="en-US" altLang="en-US" i="1" dirty="0" smtClean="0">
                <a:solidFill>
                  <a:srgbClr val="800000"/>
                </a:solidFill>
                <a:ea typeface="ＭＳ Ｐゴシック" pitchFamily="34" charset="-128"/>
              </a:rPr>
              <a:t>Subsystem interfaces are defined during object design</a:t>
            </a:r>
            <a:endParaRPr lang="en-US" altLang="en-US" dirty="0" smtClean="0">
              <a:solidFill>
                <a:srgbClr val="800000"/>
              </a:solidFill>
              <a:ea typeface="ＭＳ Ｐゴシック" pitchFamily="34" charset="-128"/>
            </a:endParaRPr>
          </a:p>
          <a:p>
            <a:r>
              <a:rPr lang="en-US" altLang="en-US" dirty="0" smtClean="0">
                <a:solidFill>
                  <a:srgbClr val="FF0000"/>
                </a:solidFill>
                <a:ea typeface="ＭＳ Ｐゴシック" pitchFamily="34" charset="-128"/>
              </a:rPr>
              <a:t>Application programmer’s interface (API)</a:t>
            </a:r>
            <a:endParaRPr lang="en-US" altLang="en-US" dirty="0" smtClean="0">
              <a:ea typeface="ＭＳ Ｐゴシック" pitchFamily="34" charset="-128"/>
            </a:endParaRPr>
          </a:p>
          <a:p>
            <a:pPr lvl="1"/>
            <a:r>
              <a:rPr lang="en-US" altLang="en-US" dirty="0" smtClean="0">
                <a:ea typeface="ＭＳ Ｐゴシック" pitchFamily="34" charset="-128"/>
              </a:rPr>
              <a:t>The API is the specification of the subsystem interface in a specific programming language</a:t>
            </a:r>
          </a:p>
          <a:p>
            <a:pPr lvl="1"/>
            <a:r>
              <a:rPr lang="en-US" altLang="en-US" dirty="0" smtClean="0">
                <a:solidFill>
                  <a:srgbClr val="FF9966"/>
                </a:solidFill>
                <a:ea typeface="ＭＳ Ｐゴシック" pitchFamily="34" charset="-128"/>
              </a:rPr>
              <a:t>APIs are defined during implementation</a:t>
            </a:r>
            <a:endParaRPr lang="en-US" altLang="en-US" dirty="0" smtClean="0">
              <a:ea typeface="ＭＳ Ｐゴシック" pitchFamily="34" charset="-128"/>
            </a:endParaRPr>
          </a:p>
          <a:p>
            <a:r>
              <a:rPr lang="en-US" altLang="en-US" dirty="0" smtClean="0">
                <a:ea typeface="ＭＳ Ｐゴシック" pitchFamily="34" charset="-128"/>
              </a:rPr>
              <a:t>The terms subsystem interface and API are often confused with each other</a:t>
            </a:r>
          </a:p>
          <a:p>
            <a:pPr lvl="1"/>
            <a:r>
              <a:rPr lang="en-US" altLang="en-US" i="1" dirty="0" smtClean="0">
                <a:ea typeface="ＭＳ Ｐゴシック" pitchFamily="34" charset="-128"/>
              </a:rPr>
              <a:t>The term API should</a:t>
            </a:r>
            <a:r>
              <a:rPr lang="en-US" altLang="en-US" dirty="0" smtClean="0">
                <a:ea typeface="ＭＳ Ｐゴシック" pitchFamily="34" charset="-128"/>
              </a:rPr>
              <a:t> </a:t>
            </a:r>
            <a:r>
              <a:rPr lang="en-US" altLang="en-US" i="1" dirty="0" smtClean="0">
                <a:ea typeface="ＭＳ Ｐゴシック" pitchFamily="34" charset="-128"/>
              </a:rPr>
              <a:t>not be used during system design and object design, but only during implementation.</a:t>
            </a:r>
            <a:endParaRPr lang="en-US" altLang="en-US"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ea typeface="ＭＳ Ｐゴシック" pitchFamily="34" charset="-128"/>
              </a:rPr>
              <a:t>Announcements</a:t>
            </a:r>
          </a:p>
        </p:txBody>
      </p:sp>
      <p:sp>
        <p:nvSpPr>
          <p:cNvPr id="20483" name="Rectangle 3"/>
          <p:cNvSpPr>
            <a:spLocks noGrp="1" noChangeArrowheads="1"/>
          </p:cNvSpPr>
          <p:nvPr>
            <p:ph type="body" idx="1"/>
          </p:nvPr>
        </p:nvSpPr>
        <p:spPr/>
        <p:txBody>
          <a:bodyPr/>
          <a:lstStyle/>
          <a:p>
            <a:r>
              <a:rPr lang="en-US" altLang="en-US" dirty="0" smtClean="0">
                <a:latin typeface="Arial" pitchFamily="34" charset="0"/>
                <a:ea typeface="ＭＳ Ｐゴシック" pitchFamily="34" charset="-128"/>
              </a:rPr>
              <a:t>Mid-term exam </a:t>
            </a:r>
          </a:p>
          <a:p>
            <a:r>
              <a:rPr lang="en-US" altLang="en-US" dirty="0" smtClean="0">
                <a:latin typeface="Arial" pitchFamily="34" charset="0"/>
                <a:ea typeface="ＭＳ Ｐゴシック" pitchFamily="34" charset="-128"/>
              </a:rPr>
              <a:t>Projects</a:t>
            </a:r>
          </a:p>
          <a:p>
            <a:r>
              <a:rPr lang="en-US" altLang="en-US" dirty="0" smtClean="0">
                <a:latin typeface="Arial" pitchFamily="34" charset="0"/>
                <a:ea typeface="ＭＳ Ｐゴシック" pitchFamily="34" charset="-128"/>
              </a:rPr>
              <a:t>Homework 2</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smtClean="0">
                <a:ea typeface="ＭＳ Ｐゴシック" pitchFamily="34" charset="-128"/>
              </a:rPr>
              <a:t>Example: Notification subsystem</a:t>
            </a:r>
          </a:p>
        </p:txBody>
      </p:sp>
      <p:sp>
        <p:nvSpPr>
          <p:cNvPr id="172035" name="Rectangle 3"/>
          <p:cNvSpPr>
            <a:spLocks noGrp="1" noChangeArrowheads="1"/>
          </p:cNvSpPr>
          <p:nvPr>
            <p:ph type="body" idx="1"/>
          </p:nvPr>
        </p:nvSpPr>
        <p:spPr/>
        <p:txBody>
          <a:bodyPr/>
          <a:lstStyle/>
          <a:p>
            <a:r>
              <a:rPr lang="en-US" altLang="en-US" dirty="0" smtClean="0">
                <a:solidFill>
                  <a:srgbClr val="FF9966"/>
                </a:solidFill>
                <a:ea typeface="ＭＳ Ｐゴシック" pitchFamily="34" charset="-128"/>
              </a:rPr>
              <a:t>Service provided</a:t>
            </a:r>
            <a:r>
              <a:rPr lang="en-US" altLang="en-US" dirty="0" smtClean="0">
                <a:ea typeface="ＭＳ Ｐゴシック" pitchFamily="34" charset="-128"/>
              </a:rPr>
              <a:t> by Notification Subsystem</a:t>
            </a:r>
          </a:p>
          <a:p>
            <a:pPr lvl="2"/>
            <a:r>
              <a:rPr lang="en-US" altLang="en-US" dirty="0" err="1" smtClean="0">
                <a:ea typeface="ＭＳ Ｐゴシック" pitchFamily="34" charset="-128"/>
              </a:rPr>
              <a:t>LookupChannel</a:t>
            </a:r>
            <a:r>
              <a:rPr lang="en-US" altLang="en-US" dirty="0" smtClean="0">
                <a:ea typeface="ＭＳ Ｐゴシック" pitchFamily="34" charset="-128"/>
              </a:rPr>
              <a:t>()</a:t>
            </a:r>
          </a:p>
          <a:p>
            <a:pPr lvl="2"/>
            <a:r>
              <a:rPr lang="en-US" altLang="en-US" dirty="0" err="1" smtClean="0">
                <a:ea typeface="ＭＳ Ｐゴシック" pitchFamily="34" charset="-128"/>
              </a:rPr>
              <a:t>SubscribeToChannel</a:t>
            </a:r>
            <a:r>
              <a:rPr lang="en-US" altLang="en-US" dirty="0" smtClean="0">
                <a:ea typeface="ＭＳ Ｐゴシック" pitchFamily="34" charset="-128"/>
              </a:rPr>
              <a:t>()</a:t>
            </a:r>
          </a:p>
          <a:p>
            <a:pPr lvl="2"/>
            <a:r>
              <a:rPr lang="en-US" altLang="en-US" dirty="0" err="1" smtClean="0">
                <a:ea typeface="ＭＳ Ｐゴシック" pitchFamily="34" charset="-128"/>
              </a:rPr>
              <a:t>SendNotice</a:t>
            </a:r>
            <a:r>
              <a:rPr lang="en-US" altLang="en-US" dirty="0" smtClean="0">
                <a:ea typeface="ＭＳ Ｐゴシック" pitchFamily="34" charset="-128"/>
              </a:rPr>
              <a:t>()</a:t>
            </a:r>
          </a:p>
          <a:p>
            <a:pPr lvl="2"/>
            <a:r>
              <a:rPr lang="en-US" altLang="en-US" dirty="0" err="1" smtClean="0">
                <a:ea typeface="ＭＳ Ｐゴシック" pitchFamily="34" charset="-128"/>
              </a:rPr>
              <a:t>UnscubscribeFromChannel</a:t>
            </a:r>
            <a:r>
              <a:rPr lang="en-US" altLang="en-US" dirty="0" smtClean="0">
                <a:ea typeface="ＭＳ Ｐゴシック" pitchFamily="34" charset="-128"/>
              </a:rPr>
              <a:t>()</a:t>
            </a:r>
          </a:p>
          <a:p>
            <a:r>
              <a:rPr lang="en-US" altLang="en-US" dirty="0" smtClean="0">
                <a:solidFill>
                  <a:srgbClr val="FF9966"/>
                </a:solidFill>
                <a:ea typeface="ＭＳ Ｐゴシック" pitchFamily="34" charset="-128"/>
              </a:rPr>
              <a:t>Subsystem Interface</a:t>
            </a:r>
            <a:r>
              <a:rPr lang="en-US" altLang="en-US" dirty="0" smtClean="0">
                <a:ea typeface="ＭＳ Ｐゴシック" pitchFamily="34" charset="-128"/>
              </a:rPr>
              <a:t> of Notification Subsystem</a:t>
            </a:r>
          </a:p>
          <a:p>
            <a:pPr lvl="1"/>
            <a:r>
              <a:rPr lang="en-US" altLang="en-US" dirty="0" smtClean="0">
                <a:ea typeface="ＭＳ Ｐゴシック" pitchFamily="34" charset="-128"/>
              </a:rPr>
              <a:t>Set of fully typed UML operations</a:t>
            </a:r>
          </a:p>
          <a:p>
            <a:r>
              <a:rPr lang="en-US" altLang="en-US" dirty="0" smtClean="0">
                <a:solidFill>
                  <a:srgbClr val="FF9966"/>
                </a:solidFill>
                <a:ea typeface="ＭＳ Ｐゴシック" pitchFamily="34" charset="-128"/>
              </a:rPr>
              <a:t>API</a:t>
            </a:r>
            <a:r>
              <a:rPr lang="en-US" altLang="en-US" dirty="0" smtClean="0">
                <a:ea typeface="ＭＳ Ｐゴシック" pitchFamily="34" charset="-128"/>
              </a:rPr>
              <a:t> of Notification Subsystem </a:t>
            </a:r>
          </a:p>
          <a:p>
            <a:pPr lvl="1"/>
            <a:r>
              <a:rPr lang="en-US" altLang="en-US" dirty="0" smtClean="0">
                <a:ea typeface="ＭＳ Ｐゴシック" pitchFamily="34" charset="-128"/>
              </a:rPr>
              <a:t>Implementation in Java</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4"/>
          <p:cNvSpPr>
            <a:spLocks noGrp="1" noChangeArrowheads="1"/>
          </p:cNvSpPr>
          <p:nvPr>
            <p:ph type="title"/>
          </p:nvPr>
        </p:nvSpPr>
        <p:spPr/>
        <p:txBody>
          <a:bodyPr/>
          <a:lstStyle/>
          <a:p>
            <a:r>
              <a:rPr lang="en-US" altLang="en-US" dirty="0" smtClean="0">
                <a:ea typeface="ＭＳ Ｐゴシック" pitchFamily="34" charset="-128"/>
              </a:rPr>
              <a:t>Coupling and Coherence</a:t>
            </a:r>
          </a:p>
        </p:txBody>
      </p:sp>
      <p:sp>
        <p:nvSpPr>
          <p:cNvPr id="121861" name="Rectangle 5"/>
          <p:cNvSpPr>
            <a:spLocks noGrp="1" noChangeArrowheads="1"/>
          </p:cNvSpPr>
          <p:nvPr>
            <p:ph type="body" idx="1"/>
          </p:nvPr>
        </p:nvSpPr>
        <p:spPr>
          <a:xfrm>
            <a:off x="438150" y="1295400"/>
            <a:ext cx="8304213" cy="4800600"/>
          </a:xfrm>
        </p:spPr>
        <p:txBody>
          <a:bodyPr/>
          <a:lstStyle/>
          <a:p>
            <a:r>
              <a:rPr lang="en-US" altLang="en-US" dirty="0" smtClean="0">
                <a:ea typeface="ＭＳ Ｐゴシック" pitchFamily="34" charset="-128"/>
              </a:rPr>
              <a:t>Goal: Reduce system complexity while allowing change</a:t>
            </a:r>
          </a:p>
          <a:p>
            <a:r>
              <a:rPr lang="en-US" altLang="en-US" dirty="0" smtClean="0">
                <a:solidFill>
                  <a:srgbClr val="FF0000"/>
                </a:solidFill>
                <a:ea typeface="ＭＳ Ｐゴシック" pitchFamily="34" charset="-128"/>
              </a:rPr>
              <a:t>Coherence</a:t>
            </a:r>
            <a:r>
              <a:rPr lang="en-US" altLang="en-US" dirty="0" smtClean="0">
                <a:ea typeface="ＭＳ Ｐゴシック" pitchFamily="34" charset="-128"/>
              </a:rPr>
              <a:t> measures dependency among classes</a:t>
            </a:r>
          </a:p>
          <a:p>
            <a:pPr lvl="1"/>
            <a:r>
              <a:rPr lang="en-US" altLang="en-US" dirty="0" smtClean="0">
                <a:solidFill>
                  <a:srgbClr val="0000CC"/>
                </a:solidFill>
                <a:ea typeface="ＭＳ Ｐゴシック" pitchFamily="34" charset="-128"/>
              </a:rPr>
              <a:t>High coherence:</a:t>
            </a:r>
            <a:r>
              <a:rPr lang="en-US" altLang="en-US" dirty="0" smtClean="0">
                <a:ea typeface="ＭＳ Ｐゴシック" pitchFamily="34" charset="-128"/>
              </a:rPr>
              <a:t> The classes in the subsystem perform similar tasks and are related to each other via many associations</a:t>
            </a:r>
          </a:p>
          <a:p>
            <a:pPr lvl="1"/>
            <a:r>
              <a:rPr lang="en-US" altLang="en-US" dirty="0" smtClean="0">
                <a:solidFill>
                  <a:srgbClr val="0000CC"/>
                </a:solidFill>
                <a:ea typeface="ＭＳ Ｐゴシック" pitchFamily="34" charset="-128"/>
              </a:rPr>
              <a:t>Low coherence:</a:t>
            </a:r>
            <a:r>
              <a:rPr lang="en-US" altLang="en-US" dirty="0" smtClean="0">
                <a:ea typeface="ＭＳ Ｐゴシック" pitchFamily="34" charset="-128"/>
              </a:rPr>
              <a:t> Lots of miscellaneous and auxiliary classes, almost no associations</a:t>
            </a:r>
          </a:p>
          <a:p>
            <a:r>
              <a:rPr lang="en-US" altLang="en-US" dirty="0" smtClean="0">
                <a:solidFill>
                  <a:srgbClr val="FF0000"/>
                </a:solidFill>
                <a:ea typeface="ＭＳ Ｐゴシック" pitchFamily="34" charset="-128"/>
              </a:rPr>
              <a:t>Coupling </a:t>
            </a:r>
            <a:r>
              <a:rPr lang="en-US" altLang="en-US" dirty="0" smtClean="0">
                <a:ea typeface="ＭＳ Ｐゴシック" pitchFamily="34" charset="-128"/>
              </a:rPr>
              <a:t>measures dependency among subsystems</a:t>
            </a:r>
          </a:p>
          <a:p>
            <a:pPr lvl="1"/>
            <a:r>
              <a:rPr lang="en-US" altLang="en-US" dirty="0" smtClean="0">
                <a:solidFill>
                  <a:srgbClr val="0000CC"/>
                </a:solidFill>
                <a:ea typeface="ＭＳ Ｐゴシック" pitchFamily="34" charset="-128"/>
              </a:rPr>
              <a:t>High (strongly) coupling:</a:t>
            </a:r>
            <a:r>
              <a:rPr lang="en-US" altLang="en-US" dirty="0" smtClean="0">
                <a:ea typeface="ＭＳ Ｐゴシック" pitchFamily="34" charset="-128"/>
              </a:rPr>
              <a:t> Changes to one subsystem will have high impact on the other subsystem </a:t>
            </a:r>
          </a:p>
          <a:p>
            <a:pPr lvl="1"/>
            <a:r>
              <a:rPr lang="en-US" altLang="en-US" dirty="0">
                <a:solidFill>
                  <a:srgbClr val="0000CC"/>
                </a:solidFill>
                <a:ea typeface="ＭＳ Ｐゴシック" pitchFamily="34" charset="-128"/>
              </a:rPr>
              <a:t>Low (</a:t>
            </a:r>
            <a:r>
              <a:rPr lang="en-US" altLang="en-US" dirty="0" smtClean="0">
                <a:solidFill>
                  <a:srgbClr val="0000CC"/>
                </a:solidFill>
                <a:ea typeface="ＭＳ Ｐゴシック" pitchFamily="34" charset="-128"/>
              </a:rPr>
              <a:t>loosely) coupling </a:t>
            </a:r>
            <a:r>
              <a:rPr lang="en-US" altLang="en-US" dirty="0">
                <a:solidFill>
                  <a:srgbClr val="0000CC"/>
                </a:solidFill>
                <a:ea typeface="ＭＳ Ｐゴシック" pitchFamily="34" charset="-128"/>
              </a:rPr>
              <a:t>:</a:t>
            </a:r>
            <a:r>
              <a:rPr lang="en-US" altLang="en-US" dirty="0" smtClean="0">
                <a:ea typeface="ＭＳ Ｐゴシック" pitchFamily="34" charset="-128"/>
              </a:rPr>
              <a:t> A change in one subsystem does not affect any other subsystem.</a:t>
            </a:r>
          </a:p>
        </p:txBody>
      </p:sp>
    </p:spTree>
    <p:extLst>
      <p:ext uri="{BB962C8B-B14F-4D97-AF65-F5344CB8AC3E}">
        <p14:creationId xmlns:p14="http://schemas.microsoft.com/office/powerpoint/2010/main" val="12052567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dirty="0" smtClean="0">
                <a:ea typeface="ＭＳ Ｐゴシック" pitchFamily="34" charset="-128"/>
              </a:rPr>
              <a:t>Coupling and Coherence of Subsystems</a:t>
            </a:r>
          </a:p>
        </p:txBody>
      </p:sp>
      <p:sp>
        <p:nvSpPr>
          <p:cNvPr id="43011" name="Rectangle 3"/>
          <p:cNvSpPr>
            <a:spLocks noGrp="1" noChangeArrowheads="1"/>
          </p:cNvSpPr>
          <p:nvPr>
            <p:ph type="body" idx="1"/>
          </p:nvPr>
        </p:nvSpPr>
        <p:spPr>
          <a:xfrm>
            <a:off x="438150" y="1295400"/>
            <a:ext cx="8304213" cy="4800600"/>
          </a:xfrm>
        </p:spPr>
        <p:txBody>
          <a:bodyPr/>
          <a:lstStyle/>
          <a:p>
            <a:r>
              <a:rPr lang="en-US" altLang="en-US" dirty="0" smtClean="0">
                <a:ea typeface="ＭＳ Ｐゴシック" pitchFamily="34" charset="-128"/>
              </a:rPr>
              <a:t>Goal: Reduce system complexity while allowing change</a:t>
            </a:r>
          </a:p>
          <a:p>
            <a:r>
              <a:rPr lang="en-US" altLang="en-US" dirty="0" smtClean="0">
                <a:solidFill>
                  <a:srgbClr val="FF0000"/>
                </a:solidFill>
                <a:ea typeface="ＭＳ Ｐゴシック" pitchFamily="34" charset="-128"/>
              </a:rPr>
              <a:t>Coherence</a:t>
            </a:r>
            <a:r>
              <a:rPr lang="en-US" altLang="en-US" dirty="0" smtClean="0">
                <a:ea typeface="ＭＳ Ｐゴシック" pitchFamily="34" charset="-128"/>
              </a:rPr>
              <a:t> is the number of dependencies within a subsystem.</a:t>
            </a:r>
          </a:p>
          <a:p>
            <a:pPr lvl="1"/>
            <a:r>
              <a:rPr lang="en-US" altLang="en-US" dirty="0" smtClean="0">
                <a:solidFill>
                  <a:srgbClr val="0000CC"/>
                </a:solidFill>
                <a:ea typeface="ＭＳ Ｐゴシック" pitchFamily="34" charset="-128"/>
              </a:rPr>
              <a:t>High coherence:</a:t>
            </a:r>
            <a:r>
              <a:rPr lang="en-US" altLang="en-US" dirty="0" smtClean="0">
                <a:ea typeface="ＭＳ Ｐゴシック" pitchFamily="34" charset="-128"/>
              </a:rPr>
              <a:t> The classes in the subsystem perform similar tasks and are related to each other via many associations</a:t>
            </a:r>
          </a:p>
          <a:p>
            <a:pPr lvl="1"/>
            <a:r>
              <a:rPr lang="en-US" altLang="en-US" dirty="0" smtClean="0">
                <a:solidFill>
                  <a:srgbClr val="0000CC"/>
                </a:solidFill>
                <a:ea typeface="ＭＳ Ｐゴシック" pitchFamily="34" charset="-128"/>
              </a:rPr>
              <a:t>Low coherence:</a:t>
            </a:r>
            <a:r>
              <a:rPr lang="en-US" altLang="en-US" dirty="0" smtClean="0">
                <a:ea typeface="ＭＳ Ｐゴシック" pitchFamily="34" charset="-128"/>
              </a:rPr>
              <a:t> Lots of miscellaneous and auxiliary classes, almost no associations</a:t>
            </a:r>
          </a:p>
          <a:p>
            <a:r>
              <a:rPr lang="en-US" altLang="en-US" dirty="0" smtClean="0">
                <a:solidFill>
                  <a:srgbClr val="FF0000"/>
                </a:solidFill>
                <a:ea typeface="ＭＳ Ｐゴシック" pitchFamily="34" charset="-128"/>
              </a:rPr>
              <a:t>Coupling</a:t>
            </a:r>
            <a:r>
              <a:rPr lang="en-US" altLang="en-US" dirty="0" smtClean="0">
                <a:ea typeface="ＭＳ Ｐゴシック" pitchFamily="34" charset="-128"/>
              </a:rPr>
              <a:t> measures dependency among subsystems</a:t>
            </a:r>
          </a:p>
          <a:p>
            <a:pPr lvl="1"/>
            <a:r>
              <a:rPr lang="en-US" altLang="en-US" dirty="0" smtClean="0">
                <a:solidFill>
                  <a:srgbClr val="0000CC"/>
                </a:solidFill>
                <a:ea typeface="ＭＳ Ｐゴシック" pitchFamily="34" charset="-128"/>
              </a:rPr>
              <a:t>High coupling:</a:t>
            </a:r>
            <a:r>
              <a:rPr lang="en-US" altLang="en-US" dirty="0" smtClean="0">
                <a:ea typeface="ＭＳ Ｐゴシック" pitchFamily="34" charset="-128"/>
              </a:rPr>
              <a:t> Changes to one subsystem will have high impact on the other subsystem </a:t>
            </a:r>
          </a:p>
          <a:p>
            <a:pPr lvl="1"/>
            <a:r>
              <a:rPr lang="en-US" altLang="en-US" dirty="0" smtClean="0">
                <a:solidFill>
                  <a:srgbClr val="0000CC"/>
                </a:solidFill>
                <a:ea typeface="ＭＳ Ｐゴシック" pitchFamily="34" charset="-128"/>
              </a:rPr>
              <a:t>Low coupling:</a:t>
            </a:r>
            <a:r>
              <a:rPr lang="en-US" altLang="en-US" dirty="0" smtClean="0">
                <a:ea typeface="ＭＳ Ｐゴシック" pitchFamily="34" charset="-128"/>
              </a:rPr>
              <a:t> A change in one subsystem does not affect any other subsystem</a:t>
            </a:r>
          </a:p>
        </p:txBody>
      </p:sp>
      <p:sp>
        <p:nvSpPr>
          <p:cNvPr id="43012" name="AutoShape 4"/>
          <p:cNvSpPr>
            <a:spLocks noChangeArrowheads="1"/>
          </p:cNvSpPr>
          <p:nvPr/>
        </p:nvSpPr>
        <p:spPr bwMode="auto">
          <a:xfrm>
            <a:off x="419100" y="2863849"/>
            <a:ext cx="698500" cy="241300"/>
          </a:xfrm>
          <a:prstGeom prst="rightArrow">
            <a:avLst>
              <a:gd name="adj1" fmla="val 50000"/>
              <a:gd name="adj2" fmla="val 72368"/>
            </a:avLst>
          </a:prstGeom>
          <a:solidFill>
            <a:srgbClr val="00FF00"/>
          </a:solidFill>
          <a:ln w="12700">
            <a:solidFill>
              <a:schemeClr val="tx1"/>
            </a:solidFill>
            <a:miter lim="800000"/>
            <a:headEnd/>
            <a:tailEnd/>
          </a:ln>
        </p:spPr>
        <p:txBody>
          <a:bodyPr wrap="none" anchor="ct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43013" name="AutoShape 5"/>
          <p:cNvSpPr>
            <a:spLocks noChangeArrowheads="1"/>
          </p:cNvSpPr>
          <p:nvPr/>
        </p:nvSpPr>
        <p:spPr bwMode="auto">
          <a:xfrm>
            <a:off x="438150" y="5764893"/>
            <a:ext cx="698500" cy="241300"/>
          </a:xfrm>
          <a:prstGeom prst="rightArrow">
            <a:avLst>
              <a:gd name="adj1" fmla="val 50000"/>
              <a:gd name="adj2" fmla="val 72368"/>
            </a:avLst>
          </a:prstGeom>
          <a:solidFill>
            <a:srgbClr val="00FF00"/>
          </a:solidFill>
          <a:ln w="12700">
            <a:solidFill>
              <a:schemeClr val="tx1"/>
            </a:solidFill>
            <a:miter lim="800000"/>
            <a:headEnd/>
            <a:tailEnd/>
          </a:ln>
        </p:spPr>
        <p:txBody>
          <a:bodyPr wrap="none" anchor="ct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209926" name="Rectangle 6"/>
          <p:cNvSpPr>
            <a:spLocks noChangeArrowheads="1"/>
          </p:cNvSpPr>
          <p:nvPr/>
        </p:nvSpPr>
        <p:spPr bwMode="auto">
          <a:xfrm>
            <a:off x="246063" y="935038"/>
            <a:ext cx="2886075" cy="393700"/>
          </a:xfrm>
          <a:prstGeom prst="rect">
            <a:avLst/>
          </a:prstGeom>
          <a:solidFill>
            <a:schemeClr val="bg1"/>
          </a:solidFill>
          <a:ln w="12700">
            <a:solidFill>
              <a:schemeClr val="tx1"/>
            </a:solidFill>
            <a:miter lim="800000"/>
            <a:headEnd/>
            <a:tailEnd/>
          </a:ln>
        </p:spPr>
        <p:txBody>
          <a:bodyPr wrap="none" anchor="ct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dirty="0">
                <a:solidFill>
                  <a:srgbClr val="00FF00"/>
                </a:solidFill>
              </a:rPr>
              <a:t>Good System Design</a:t>
            </a:r>
          </a:p>
        </p:txBody>
      </p:sp>
    </p:spTree>
    <p:extLst>
      <p:ext uri="{BB962C8B-B14F-4D97-AF65-F5344CB8AC3E}">
        <p14:creationId xmlns:p14="http://schemas.microsoft.com/office/powerpoint/2010/main" val="32168690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19100" y="279400"/>
            <a:ext cx="8420100" cy="871538"/>
          </a:xfrm>
        </p:spPr>
        <p:txBody>
          <a:bodyPr/>
          <a:lstStyle/>
          <a:p>
            <a:r>
              <a:rPr lang="en-US" altLang="en-US" sz="3400" smtClean="0">
                <a:ea typeface="ＭＳ Ｐゴシック" pitchFamily="34" charset="-128"/>
              </a:rPr>
              <a:t>Is this a Good Design?</a:t>
            </a:r>
          </a:p>
        </p:txBody>
      </p:sp>
      <p:cxnSp>
        <p:nvCxnSpPr>
          <p:cNvPr id="49155" name="AutoShape 20"/>
          <p:cNvCxnSpPr>
            <a:cxnSpLocks noChangeShapeType="1"/>
            <a:stCxn id="49188" idx="3"/>
            <a:endCxn id="49180" idx="1"/>
          </p:cNvCxnSpPr>
          <p:nvPr/>
        </p:nvCxnSpPr>
        <p:spPr bwMode="auto">
          <a:xfrm>
            <a:off x="5192713" y="1965325"/>
            <a:ext cx="968375" cy="457200"/>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cxnSp>
        <p:nvCxnSpPr>
          <p:cNvPr id="49156" name="AutoShape 21"/>
          <p:cNvCxnSpPr>
            <a:cxnSpLocks noChangeShapeType="1"/>
            <a:stCxn id="49188" idx="2"/>
            <a:endCxn id="49186" idx="0"/>
          </p:cNvCxnSpPr>
          <p:nvPr/>
        </p:nvCxnSpPr>
        <p:spPr bwMode="auto">
          <a:xfrm>
            <a:off x="4152900" y="2333625"/>
            <a:ext cx="457200" cy="3071813"/>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cxnSp>
        <p:nvCxnSpPr>
          <p:cNvPr id="49157" name="AutoShape 22"/>
          <p:cNvCxnSpPr>
            <a:cxnSpLocks noChangeShapeType="1"/>
            <a:stCxn id="49178" idx="3"/>
            <a:endCxn id="49182" idx="1"/>
          </p:cNvCxnSpPr>
          <p:nvPr/>
        </p:nvCxnSpPr>
        <p:spPr bwMode="auto">
          <a:xfrm>
            <a:off x="5802313" y="3641725"/>
            <a:ext cx="968375" cy="606425"/>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cxnSp>
        <p:nvCxnSpPr>
          <p:cNvPr id="49158" name="AutoShape 23"/>
          <p:cNvCxnSpPr>
            <a:cxnSpLocks noChangeShapeType="1"/>
            <a:stCxn id="49178" idx="2"/>
            <a:endCxn id="49186" idx="0"/>
          </p:cNvCxnSpPr>
          <p:nvPr/>
        </p:nvCxnSpPr>
        <p:spPr bwMode="auto">
          <a:xfrm flipH="1">
            <a:off x="4610100" y="4010025"/>
            <a:ext cx="152400" cy="1395413"/>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cxnSp>
        <p:nvCxnSpPr>
          <p:cNvPr id="49159" name="AutoShape 24"/>
          <p:cNvCxnSpPr>
            <a:cxnSpLocks noChangeShapeType="1"/>
            <a:stCxn id="49188" idx="2"/>
            <a:endCxn id="49178" idx="0"/>
          </p:cNvCxnSpPr>
          <p:nvPr/>
        </p:nvCxnSpPr>
        <p:spPr bwMode="auto">
          <a:xfrm>
            <a:off x="4152900" y="2333625"/>
            <a:ext cx="609600" cy="938213"/>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cxnSp>
        <p:nvCxnSpPr>
          <p:cNvPr id="49160" name="AutoShape 25"/>
          <p:cNvCxnSpPr>
            <a:cxnSpLocks noChangeShapeType="1"/>
            <a:stCxn id="49190" idx="3"/>
            <a:endCxn id="49178" idx="1"/>
          </p:cNvCxnSpPr>
          <p:nvPr/>
        </p:nvCxnSpPr>
        <p:spPr bwMode="auto">
          <a:xfrm>
            <a:off x="2678113" y="3641725"/>
            <a:ext cx="1044575" cy="0"/>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cxnSp>
        <p:nvCxnSpPr>
          <p:cNvPr id="49161" name="AutoShape 26"/>
          <p:cNvCxnSpPr>
            <a:cxnSpLocks noChangeShapeType="1"/>
            <a:endCxn id="49186" idx="0"/>
          </p:cNvCxnSpPr>
          <p:nvPr/>
        </p:nvCxnSpPr>
        <p:spPr bwMode="auto">
          <a:xfrm>
            <a:off x="2679700" y="3646488"/>
            <a:ext cx="1930400" cy="1758950"/>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cxnSp>
        <p:nvCxnSpPr>
          <p:cNvPr id="49162" name="AutoShape 29"/>
          <p:cNvCxnSpPr>
            <a:cxnSpLocks noChangeShapeType="1"/>
            <a:stCxn id="49180" idx="2"/>
            <a:endCxn id="49182" idx="0"/>
          </p:cNvCxnSpPr>
          <p:nvPr/>
        </p:nvCxnSpPr>
        <p:spPr bwMode="auto">
          <a:xfrm>
            <a:off x="7200900" y="2790825"/>
            <a:ext cx="609600" cy="1087438"/>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cxnSp>
        <p:nvCxnSpPr>
          <p:cNvPr id="49163" name="AutoShape 34"/>
          <p:cNvCxnSpPr>
            <a:cxnSpLocks noChangeShapeType="1"/>
            <a:stCxn id="49182" idx="2"/>
            <a:endCxn id="49184" idx="0"/>
          </p:cNvCxnSpPr>
          <p:nvPr/>
        </p:nvCxnSpPr>
        <p:spPr bwMode="auto">
          <a:xfrm flipH="1">
            <a:off x="7734300" y="4616450"/>
            <a:ext cx="76200" cy="712788"/>
          </a:xfrm>
          <a:prstGeom prst="straightConnector1">
            <a:avLst/>
          </a:prstGeom>
          <a:noFill/>
          <a:ln w="28575">
            <a:solidFill>
              <a:schemeClr val="tx1"/>
            </a:solidFill>
            <a:prstDash val="dash"/>
            <a:round/>
            <a:headEnd type="arrow" w="med" len="lg"/>
            <a:tailEnd type="none" w="med" len="lg"/>
          </a:ln>
          <a:extLst>
            <a:ext uri="{909E8E84-426E-40DD-AFC4-6F175D3DCCD1}">
              <a14:hiddenFill xmlns:a14="http://schemas.microsoft.com/office/drawing/2010/main">
                <a:noFill/>
              </a14:hiddenFill>
            </a:ext>
          </a:extLst>
        </p:spPr>
      </p:cxnSp>
      <p:cxnSp>
        <p:nvCxnSpPr>
          <p:cNvPr id="49164" name="AutoShape 35"/>
          <p:cNvCxnSpPr>
            <a:cxnSpLocks noChangeShapeType="1"/>
            <a:stCxn id="49182" idx="2"/>
            <a:endCxn id="49186" idx="0"/>
          </p:cNvCxnSpPr>
          <p:nvPr/>
        </p:nvCxnSpPr>
        <p:spPr bwMode="auto">
          <a:xfrm flipH="1">
            <a:off x="4610100" y="4616450"/>
            <a:ext cx="3200400" cy="788988"/>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grpSp>
        <p:nvGrpSpPr>
          <p:cNvPr id="49165" name="Group 47"/>
          <p:cNvGrpSpPr>
            <a:grpSpLocks/>
          </p:cNvGrpSpPr>
          <p:nvPr/>
        </p:nvGrpSpPr>
        <p:grpSpPr bwMode="auto">
          <a:xfrm>
            <a:off x="609600" y="3005138"/>
            <a:ext cx="2057400" cy="993775"/>
            <a:chOff x="336" y="2208"/>
            <a:chExt cx="1296" cy="626"/>
          </a:xfrm>
        </p:grpSpPr>
        <p:sp>
          <p:nvSpPr>
            <p:cNvPr id="49190" name="Rectangle 39"/>
            <p:cNvSpPr>
              <a:spLocks noChangeArrowheads="1"/>
            </p:cNvSpPr>
            <p:nvPr/>
          </p:nvSpPr>
          <p:spPr bwMode="auto">
            <a:xfrm>
              <a:off x="336" y="2383"/>
              <a:ext cx="1296" cy="451"/>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1600">
                  <a:latin typeface="Courier New" pitchFamily="49" charset="0"/>
                </a:rPr>
                <a:t>Advertisement</a:t>
              </a:r>
              <a:endParaRPr lang="en-US" altLang="en-US" sz="1800"/>
            </a:p>
          </p:txBody>
        </p:sp>
        <p:sp>
          <p:nvSpPr>
            <p:cNvPr id="49191" name="Freeform 41"/>
            <p:cNvSpPr>
              <a:spLocks/>
            </p:cNvSpPr>
            <p:nvPr/>
          </p:nvSpPr>
          <p:spPr bwMode="auto">
            <a:xfrm>
              <a:off x="336" y="2208"/>
              <a:ext cx="429" cy="175"/>
            </a:xfrm>
            <a:custGeom>
              <a:avLst/>
              <a:gdLst>
                <a:gd name="T0" fmla="*/ 0 w 547"/>
                <a:gd name="T1" fmla="*/ 32 h 224"/>
                <a:gd name="T2" fmla="*/ 14 w 547"/>
                <a:gd name="T3" fmla="*/ 0 h 224"/>
                <a:gd name="T4" fmla="*/ 64 w 547"/>
                <a:gd name="T5" fmla="*/ 0 h 224"/>
                <a:gd name="T6" fmla="*/ 78 w 547"/>
                <a:gd name="T7" fmla="*/ 32 h 224"/>
                <a:gd name="T8" fmla="*/ 0 w 547"/>
                <a:gd name="T9" fmla="*/ 32 h 224"/>
                <a:gd name="T10" fmla="*/ 0 60000 65536"/>
                <a:gd name="T11" fmla="*/ 0 60000 65536"/>
                <a:gd name="T12" fmla="*/ 0 60000 65536"/>
                <a:gd name="T13" fmla="*/ 0 60000 65536"/>
                <a:gd name="T14" fmla="*/ 0 60000 65536"/>
                <a:gd name="T15" fmla="*/ 0 w 547"/>
                <a:gd name="T16" fmla="*/ 0 h 224"/>
                <a:gd name="T17" fmla="*/ 547 w 547"/>
                <a:gd name="T18" fmla="*/ 224 h 224"/>
              </a:gdLst>
              <a:ahLst/>
              <a:cxnLst>
                <a:cxn ang="T10">
                  <a:pos x="T0" y="T1"/>
                </a:cxn>
                <a:cxn ang="T11">
                  <a:pos x="T2" y="T3"/>
                </a:cxn>
                <a:cxn ang="T12">
                  <a:pos x="T4" y="T5"/>
                </a:cxn>
                <a:cxn ang="T13">
                  <a:pos x="T6" y="T7"/>
                </a:cxn>
                <a:cxn ang="T14">
                  <a:pos x="T8" y="T9"/>
                </a:cxn>
              </a:cxnLst>
              <a:rect l="T15" t="T16" r="T17" b="T18"/>
              <a:pathLst>
                <a:path w="547" h="224">
                  <a:moveTo>
                    <a:pt x="0" y="224"/>
                  </a:moveTo>
                  <a:lnTo>
                    <a:pt x="98" y="0"/>
                  </a:lnTo>
                  <a:lnTo>
                    <a:pt x="449" y="0"/>
                  </a:lnTo>
                  <a:lnTo>
                    <a:pt x="547" y="224"/>
                  </a:lnTo>
                  <a:lnTo>
                    <a:pt x="0" y="224"/>
                  </a:lnTo>
                  <a:close/>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grpSp>
      <p:grpSp>
        <p:nvGrpSpPr>
          <p:cNvPr id="49166" name="Group 48"/>
          <p:cNvGrpSpPr>
            <a:grpSpLocks/>
          </p:cNvGrpSpPr>
          <p:nvPr/>
        </p:nvGrpSpPr>
        <p:grpSpPr bwMode="auto">
          <a:xfrm>
            <a:off x="3124200" y="1328738"/>
            <a:ext cx="2057400" cy="993775"/>
            <a:chOff x="336" y="2208"/>
            <a:chExt cx="1296" cy="626"/>
          </a:xfrm>
        </p:grpSpPr>
        <p:sp>
          <p:nvSpPr>
            <p:cNvPr id="49188" name="Rectangle 49"/>
            <p:cNvSpPr>
              <a:spLocks noChangeArrowheads="1"/>
            </p:cNvSpPr>
            <p:nvPr/>
          </p:nvSpPr>
          <p:spPr bwMode="auto">
            <a:xfrm>
              <a:off x="336" y="2383"/>
              <a:ext cx="1296" cy="451"/>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1600">
                  <a:latin typeface="Courier New" pitchFamily="49" charset="0"/>
                </a:rPr>
                <a:t>User Interface</a:t>
              </a:r>
              <a:endParaRPr lang="en-US" altLang="en-US" sz="1800"/>
            </a:p>
          </p:txBody>
        </p:sp>
        <p:sp>
          <p:nvSpPr>
            <p:cNvPr id="49189" name="Freeform 50"/>
            <p:cNvSpPr>
              <a:spLocks/>
            </p:cNvSpPr>
            <p:nvPr/>
          </p:nvSpPr>
          <p:spPr bwMode="auto">
            <a:xfrm>
              <a:off x="336" y="2208"/>
              <a:ext cx="429" cy="175"/>
            </a:xfrm>
            <a:custGeom>
              <a:avLst/>
              <a:gdLst>
                <a:gd name="T0" fmla="*/ 0 w 547"/>
                <a:gd name="T1" fmla="*/ 32 h 224"/>
                <a:gd name="T2" fmla="*/ 14 w 547"/>
                <a:gd name="T3" fmla="*/ 0 h 224"/>
                <a:gd name="T4" fmla="*/ 64 w 547"/>
                <a:gd name="T5" fmla="*/ 0 h 224"/>
                <a:gd name="T6" fmla="*/ 78 w 547"/>
                <a:gd name="T7" fmla="*/ 32 h 224"/>
                <a:gd name="T8" fmla="*/ 0 w 547"/>
                <a:gd name="T9" fmla="*/ 32 h 224"/>
                <a:gd name="T10" fmla="*/ 0 60000 65536"/>
                <a:gd name="T11" fmla="*/ 0 60000 65536"/>
                <a:gd name="T12" fmla="*/ 0 60000 65536"/>
                <a:gd name="T13" fmla="*/ 0 60000 65536"/>
                <a:gd name="T14" fmla="*/ 0 60000 65536"/>
                <a:gd name="T15" fmla="*/ 0 w 547"/>
                <a:gd name="T16" fmla="*/ 0 h 224"/>
                <a:gd name="T17" fmla="*/ 547 w 547"/>
                <a:gd name="T18" fmla="*/ 224 h 224"/>
              </a:gdLst>
              <a:ahLst/>
              <a:cxnLst>
                <a:cxn ang="T10">
                  <a:pos x="T0" y="T1"/>
                </a:cxn>
                <a:cxn ang="T11">
                  <a:pos x="T2" y="T3"/>
                </a:cxn>
                <a:cxn ang="T12">
                  <a:pos x="T4" y="T5"/>
                </a:cxn>
                <a:cxn ang="T13">
                  <a:pos x="T6" y="T7"/>
                </a:cxn>
                <a:cxn ang="T14">
                  <a:pos x="T8" y="T9"/>
                </a:cxn>
              </a:cxnLst>
              <a:rect l="T15" t="T16" r="T17" b="T18"/>
              <a:pathLst>
                <a:path w="547" h="224">
                  <a:moveTo>
                    <a:pt x="0" y="224"/>
                  </a:moveTo>
                  <a:lnTo>
                    <a:pt x="98" y="0"/>
                  </a:lnTo>
                  <a:lnTo>
                    <a:pt x="449" y="0"/>
                  </a:lnTo>
                  <a:lnTo>
                    <a:pt x="547" y="224"/>
                  </a:lnTo>
                  <a:lnTo>
                    <a:pt x="0" y="224"/>
                  </a:lnTo>
                  <a:close/>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grpSp>
      <p:grpSp>
        <p:nvGrpSpPr>
          <p:cNvPr id="49167" name="Group 51"/>
          <p:cNvGrpSpPr>
            <a:grpSpLocks/>
          </p:cNvGrpSpPr>
          <p:nvPr/>
        </p:nvGrpSpPr>
        <p:grpSpPr bwMode="auto">
          <a:xfrm>
            <a:off x="3581400" y="5138738"/>
            <a:ext cx="2057400" cy="993775"/>
            <a:chOff x="336" y="2208"/>
            <a:chExt cx="1296" cy="626"/>
          </a:xfrm>
        </p:grpSpPr>
        <p:sp>
          <p:nvSpPr>
            <p:cNvPr id="49186" name="Rectangle 52"/>
            <p:cNvSpPr>
              <a:spLocks noChangeArrowheads="1"/>
            </p:cNvSpPr>
            <p:nvPr/>
          </p:nvSpPr>
          <p:spPr bwMode="auto">
            <a:xfrm>
              <a:off x="336" y="2383"/>
              <a:ext cx="1296" cy="451"/>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1600">
                  <a:latin typeface="Courier New" pitchFamily="49" charset="0"/>
                </a:rPr>
                <a:t>Session Management</a:t>
              </a:r>
              <a:endParaRPr lang="en-US" altLang="en-US" sz="1800"/>
            </a:p>
          </p:txBody>
        </p:sp>
        <p:sp>
          <p:nvSpPr>
            <p:cNvPr id="49187" name="Freeform 53"/>
            <p:cNvSpPr>
              <a:spLocks/>
            </p:cNvSpPr>
            <p:nvPr/>
          </p:nvSpPr>
          <p:spPr bwMode="auto">
            <a:xfrm>
              <a:off x="336" y="2208"/>
              <a:ext cx="429" cy="175"/>
            </a:xfrm>
            <a:custGeom>
              <a:avLst/>
              <a:gdLst>
                <a:gd name="T0" fmla="*/ 0 w 547"/>
                <a:gd name="T1" fmla="*/ 32 h 224"/>
                <a:gd name="T2" fmla="*/ 14 w 547"/>
                <a:gd name="T3" fmla="*/ 0 h 224"/>
                <a:gd name="T4" fmla="*/ 64 w 547"/>
                <a:gd name="T5" fmla="*/ 0 h 224"/>
                <a:gd name="T6" fmla="*/ 78 w 547"/>
                <a:gd name="T7" fmla="*/ 32 h 224"/>
                <a:gd name="T8" fmla="*/ 0 w 547"/>
                <a:gd name="T9" fmla="*/ 32 h 224"/>
                <a:gd name="T10" fmla="*/ 0 60000 65536"/>
                <a:gd name="T11" fmla="*/ 0 60000 65536"/>
                <a:gd name="T12" fmla="*/ 0 60000 65536"/>
                <a:gd name="T13" fmla="*/ 0 60000 65536"/>
                <a:gd name="T14" fmla="*/ 0 60000 65536"/>
                <a:gd name="T15" fmla="*/ 0 w 547"/>
                <a:gd name="T16" fmla="*/ 0 h 224"/>
                <a:gd name="T17" fmla="*/ 547 w 547"/>
                <a:gd name="T18" fmla="*/ 224 h 224"/>
              </a:gdLst>
              <a:ahLst/>
              <a:cxnLst>
                <a:cxn ang="T10">
                  <a:pos x="T0" y="T1"/>
                </a:cxn>
                <a:cxn ang="T11">
                  <a:pos x="T2" y="T3"/>
                </a:cxn>
                <a:cxn ang="T12">
                  <a:pos x="T4" y="T5"/>
                </a:cxn>
                <a:cxn ang="T13">
                  <a:pos x="T6" y="T7"/>
                </a:cxn>
                <a:cxn ang="T14">
                  <a:pos x="T8" y="T9"/>
                </a:cxn>
              </a:cxnLst>
              <a:rect l="T15" t="T16" r="T17" b="T18"/>
              <a:pathLst>
                <a:path w="547" h="224">
                  <a:moveTo>
                    <a:pt x="0" y="224"/>
                  </a:moveTo>
                  <a:lnTo>
                    <a:pt x="98" y="0"/>
                  </a:lnTo>
                  <a:lnTo>
                    <a:pt x="449" y="0"/>
                  </a:lnTo>
                  <a:lnTo>
                    <a:pt x="547" y="224"/>
                  </a:lnTo>
                  <a:lnTo>
                    <a:pt x="0" y="224"/>
                  </a:lnTo>
                  <a:close/>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grpSp>
      <p:grpSp>
        <p:nvGrpSpPr>
          <p:cNvPr id="49168" name="Group 54"/>
          <p:cNvGrpSpPr>
            <a:grpSpLocks/>
          </p:cNvGrpSpPr>
          <p:nvPr/>
        </p:nvGrpSpPr>
        <p:grpSpPr bwMode="auto">
          <a:xfrm>
            <a:off x="6705600" y="5062538"/>
            <a:ext cx="2057400" cy="993775"/>
            <a:chOff x="336" y="2208"/>
            <a:chExt cx="1296" cy="626"/>
          </a:xfrm>
        </p:grpSpPr>
        <p:sp>
          <p:nvSpPr>
            <p:cNvPr id="49184" name="Rectangle 55"/>
            <p:cNvSpPr>
              <a:spLocks noChangeArrowheads="1"/>
            </p:cNvSpPr>
            <p:nvPr/>
          </p:nvSpPr>
          <p:spPr bwMode="auto">
            <a:xfrm>
              <a:off x="336" y="2383"/>
              <a:ext cx="1296" cy="451"/>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1600">
                  <a:latin typeface="Courier New" pitchFamily="49" charset="0"/>
                </a:rPr>
                <a:t>User Management</a:t>
              </a:r>
              <a:endParaRPr lang="en-US" altLang="en-US" sz="1800"/>
            </a:p>
          </p:txBody>
        </p:sp>
        <p:sp>
          <p:nvSpPr>
            <p:cNvPr id="49185" name="Freeform 56"/>
            <p:cNvSpPr>
              <a:spLocks/>
            </p:cNvSpPr>
            <p:nvPr/>
          </p:nvSpPr>
          <p:spPr bwMode="auto">
            <a:xfrm>
              <a:off x="336" y="2208"/>
              <a:ext cx="429" cy="175"/>
            </a:xfrm>
            <a:custGeom>
              <a:avLst/>
              <a:gdLst>
                <a:gd name="T0" fmla="*/ 0 w 547"/>
                <a:gd name="T1" fmla="*/ 32 h 224"/>
                <a:gd name="T2" fmla="*/ 14 w 547"/>
                <a:gd name="T3" fmla="*/ 0 h 224"/>
                <a:gd name="T4" fmla="*/ 64 w 547"/>
                <a:gd name="T5" fmla="*/ 0 h 224"/>
                <a:gd name="T6" fmla="*/ 78 w 547"/>
                <a:gd name="T7" fmla="*/ 32 h 224"/>
                <a:gd name="T8" fmla="*/ 0 w 547"/>
                <a:gd name="T9" fmla="*/ 32 h 224"/>
                <a:gd name="T10" fmla="*/ 0 60000 65536"/>
                <a:gd name="T11" fmla="*/ 0 60000 65536"/>
                <a:gd name="T12" fmla="*/ 0 60000 65536"/>
                <a:gd name="T13" fmla="*/ 0 60000 65536"/>
                <a:gd name="T14" fmla="*/ 0 60000 65536"/>
                <a:gd name="T15" fmla="*/ 0 w 547"/>
                <a:gd name="T16" fmla="*/ 0 h 224"/>
                <a:gd name="T17" fmla="*/ 547 w 547"/>
                <a:gd name="T18" fmla="*/ 224 h 224"/>
              </a:gdLst>
              <a:ahLst/>
              <a:cxnLst>
                <a:cxn ang="T10">
                  <a:pos x="T0" y="T1"/>
                </a:cxn>
                <a:cxn ang="T11">
                  <a:pos x="T2" y="T3"/>
                </a:cxn>
                <a:cxn ang="T12">
                  <a:pos x="T4" y="T5"/>
                </a:cxn>
                <a:cxn ang="T13">
                  <a:pos x="T6" y="T7"/>
                </a:cxn>
                <a:cxn ang="T14">
                  <a:pos x="T8" y="T9"/>
                </a:cxn>
              </a:cxnLst>
              <a:rect l="T15" t="T16" r="T17" b="T18"/>
              <a:pathLst>
                <a:path w="547" h="224">
                  <a:moveTo>
                    <a:pt x="0" y="224"/>
                  </a:moveTo>
                  <a:lnTo>
                    <a:pt x="98" y="0"/>
                  </a:lnTo>
                  <a:lnTo>
                    <a:pt x="449" y="0"/>
                  </a:lnTo>
                  <a:lnTo>
                    <a:pt x="547" y="224"/>
                  </a:lnTo>
                  <a:lnTo>
                    <a:pt x="0" y="224"/>
                  </a:lnTo>
                  <a:close/>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grpSp>
      <p:grpSp>
        <p:nvGrpSpPr>
          <p:cNvPr id="49169" name="Group 57"/>
          <p:cNvGrpSpPr>
            <a:grpSpLocks/>
          </p:cNvGrpSpPr>
          <p:nvPr/>
        </p:nvGrpSpPr>
        <p:grpSpPr bwMode="auto">
          <a:xfrm>
            <a:off x="6781800" y="3611563"/>
            <a:ext cx="2057400" cy="993775"/>
            <a:chOff x="336" y="2208"/>
            <a:chExt cx="1296" cy="626"/>
          </a:xfrm>
        </p:grpSpPr>
        <p:sp>
          <p:nvSpPr>
            <p:cNvPr id="49182" name="Rectangle 58"/>
            <p:cNvSpPr>
              <a:spLocks noChangeArrowheads="1"/>
            </p:cNvSpPr>
            <p:nvPr/>
          </p:nvSpPr>
          <p:spPr bwMode="auto">
            <a:xfrm>
              <a:off x="336" y="2383"/>
              <a:ext cx="1296" cy="451"/>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1600">
                  <a:latin typeface="Courier New" pitchFamily="49" charset="0"/>
                </a:rPr>
                <a:t>Tournament Statistics</a:t>
              </a:r>
              <a:endParaRPr lang="en-US" altLang="en-US" sz="1800"/>
            </a:p>
          </p:txBody>
        </p:sp>
        <p:sp>
          <p:nvSpPr>
            <p:cNvPr id="49183" name="Freeform 59"/>
            <p:cNvSpPr>
              <a:spLocks/>
            </p:cNvSpPr>
            <p:nvPr/>
          </p:nvSpPr>
          <p:spPr bwMode="auto">
            <a:xfrm>
              <a:off x="336" y="2208"/>
              <a:ext cx="429" cy="175"/>
            </a:xfrm>
            <a:custGeom>
              <a:avLst/>
              <a:gdLst>
                <a:gd name="T0" fmla="*/ 0 w 547"/>
                <a:gd name="T1" fmla="*/ 32 h 224"/>
                <a:gd name="T2" fmla="*/ 14 w 547"/>
                <a:gd name="T3" fmla="*/ 0 h 224"/>
                <a:gd name="T4" fmla="*/ 64 w 547"/>
                <a:gd name="T5" fmla="*/ 0 h 224"/>
                <a:gd name="T6" fmla="*/ 78 w 547"/>
                <a:gd name="T7" fmla="*/ 32 h 224"/>
                <a:gd name="T8" fmla="*/ 0 w 547"/>
                <a:gd name="T9" fmla="*/ 32 h 224"/>
                <a:gd name="T10" fmla="*/ 0 60000 65536"/>
                <a:gd name="T11" fmla="*/ 0 60000 65536"/>
                <a:gd name="T12" fmla="*/ 0 60000 65536"/>
                <a:gd name="T13" fmla="*/ 0 60000 65536"/>
                <a:gd name="T14" fmla="*/ 0 60000 65536"/>
                <a:gd name="T15" fmla="*/ 0 w 547"/>
                <a:gd name="T16" fmla="*/ 0 h 224"/>
                <a:gd name="T17" fmla="*/ 547 w 547"/>
                <a:gd name="T18" fmla="*/ 224 h 224"/>
              </a:gdLst>
              <a:ahLst/>
              <a:cxnLst>
                <a:cxn ang="T10">
                  <a:pos x="T0" y="T1"/>
                </a:cxn>
                <a:cxn ang="T11">
                  <a:pos x="T2" y="T3"/>
                </a:cxn>
                <a:cxn ang="T12">
                  <a:pos x="T4" y="T5"/>
                </a:cxn>
                <a:cxn ang="T13">
                  <a:pos x="T6" y="T7"/>
                </a:cxn>
                <a:cxn ang="T14">
                  <a:pos x="T8" y="T9"/>
                </a:cxn>
              </a:cxnLst>
              <a:rect l="T15" t="T16" r="T17" b="T18"/>
              <a:pathLst>
                <a:path w="547" h="224">
                  <a:moveTo>
                    <a:pt x="0" y="224"/>
                  </a:moveTo>
                  <a:lnTo>
                    <a:pt x="98" y="0"/>
                  </a:lnTo>
                  <a:lnTo>
                    <a:pt x="449" y="0"/>
                  </a:lnTo>
                  <a:lnTo>
                    <a:pt x="547" y="224"/>
                  </a:lnTo>
                  <a:lnTo>
                    <a:pt x="0" y="224"/>
                  </a:lnTo>
                  <a:close/>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grpSp>
      <p:grpSp>
        <p:nvGrpSpPr>
          <p:cNvPr id="49170" name="Group 60"/>
          <p:cNvGrpSpPr>
            <a:grpSpLocks/>
          </p:cNvGrpSpPr>
          <p:nvPr/>
        </p:nvGrpSpPr>
        <p:grpSpPr bwMode="auto">
          <a:xfrm>
            <a:off x="6172200" y="1785938"/>
            <a:ext cx="2057400" cy="993775"/>
            <a:chOff x="336" y="2208"/>
            <a:chExt cx="1296" cy="626"/>
          </a:xfrm>
        </p:grpSpPr>
        <p:sp>
          <p:nvSpPr>
            <p:cNvPr id="49180" name="Rectangle 61"/>
            <p:cNvSpPr>
              <a:spLocks noChangeArrowheads="1"/>
            </p:cNvSpPr>
            <p:nvPr/>
          </p:nvSpPr>
          <p:spPr bwMode="auto">
            <a:xfrm>
              <a:off x="336" y="2383"/>
              <a:ext cx="1296" cy="451"/>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1600">
                  <a:latin typeface="Courier New" pitchFamily="49" charset="0"/>
                </a:rPr>
                <a:t>Component Management</a:t>
              </a:r>
              <a:endParaRPr lang="en-US" altLang="en-US" sz="1800"/>
            </a:p>
          </p:txBody>
        </p:sp>
        <p:sp>
          <p:nvSpPr>
            <p:cNvPr id="49181" name="Freeform 62"/>
            <p:cNvSpPr>
              <a:spLocks/>
            </p:cNvSpPr>
            <p:nvPr/>
          </p:nvSpPr>
          <p:spPr bwMode="auto">
            <a:xfrm>
              <a:off x="336" y="2208"/>
              <a:ext cx="429" cy="175"/>
            </a:xfrm>
            <a:custGeom>
              <a:avLst/>
              <a:gdLst>
                <a:gd name="T0" fmla="*/ 0 w 547"/>
                <a:gd name="T1" fmla="*/ 32 h 224"/>
                <a:gd name="T2" fmla="*/ 14 w 547"/>
                <a:gd name="T3" fmla="*/ 0 h 224"/>
                <a:gd name="T4" fmla="*/ 64 w 547"/>
                <a:gd name="T5" fmla="*/ 0 h 224"/>
                <a:gd name="T6" fmla="*/ 78 w 547"/>
                <a:gd name="T7" fmla="*/ 32 h 224"/>
                <a:gd name="T8" fmla="*/ 0 w 547"/>
                <a:gd name="T9" fmla="*/ 32 h 224"/>
                <a:gd name="T10" fmla="*/ 0 60000 65536"/>
                <a:gd name="T11" fmla="*/ 0 60000 65536"/>
                <a:gd name="T12" fmla="*/ 0 60000 65536"/>
                <a:gd name="T13" fmla="*/ 0 60000 65536"/>
                <a:gd name="T14" fmla="*/ 0 60000 65536"/>
                <a:gd name="T15" fmla="*/ 0 w 547"/>
                <a:gd name="T16" fmla="*/ 0 h 224"/>
                <a:gd name="T17" fmla="*/ 547 w 547"/>
                <a:gd name="T18" fmla="*/ 224 h 224"/>
              </a:gdLst>
              <a:ahLst/>
              <a:cxnLst>
                <a:cxn ang="T10">
                  <a:pos x="T0" y="T1"/>
                </a:cxn>
                <a:cxn ang="T11">
                  <a:pos x="T2" y="T3"/>
                </a:cxn>
                <a:cxn ang="T12">
                  <a:pos x="T4" y="T5"/>
                </a:cxn>
                <a:cxn ang="T13">
                  <a:pos x="T6" y="T7"/>
                </a:cxn>
                <a:cxn ang="T14">
                  <a:pos x="T8" y="T9"/>
                </a:cxn>
              </a:cxnLst>
              <a:rect l="T15" t="T16" r="T17" b="T18"/>
              <a:pathLst>
                <a:path w="547" h="224">
                  <a:moveTo>
                    <a:pt x="0" y="224"/>
                  </a:moveTo>
                  <a:lnTo>
                    <a:pt x="98" y="0"/>
                  </a:lnTo>
                  <a:lnTo>
                    <a:pt x="449" y="0"/>
                  </a:lnTo>
                  <a:lnTo>
                    <a:pt x="547" y="224"/>
                  </a:lnTo>
                  <a:lnTo>
                    <a:pt x="0" y="224"/>
                  </a:lnTo>
                  <a:close/>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grpSp>
      <p:grpSp>
        <p:nvGrpSpPr>
          <p:cNvPr id="49171" name="Group 63"/>
          <p:cNvGrpSpPr>
            <a:grpSpLocks/>
          </p:cNvGrpSpPr>
          <p:nvPr/>
        </p:nvGrpSpPr>
        <p:grpSpPr bwMode="auto">
          <a:xfrm>
            <a:off x="3733800" y="3005138"/>
            <a:ext cx="2057400" cy="993775"/>
            <a:chOff x="336" y="2208"/>
            <a:chExt cx="1296" cy="626"/>
          </a:xfrm>
        </p:grpSpPr>
        <p:sp>
          <p:nvSpPr>
            <p:cNvPr id="49178" name="Rectangle 64"/>
            <p:cNvSpPr>
              <a:spLocks noChangeArrowheads="1"/>
            </p:cNvSpPr>
            <p:nvPr/>
          </p:nvSpPr>
          <p:spPr bwMode="auto">
            <a:xfrm>
              <a:off x="336" y="2383"/>
              <a:ext cx="1296" cy="451"/>
            </a:xfrm>
            <a:prstGeom prst="rect">
              <a:avLst/>
            </a:prstGeom>
            <a:solidFill>
              <a:schemeClr val="bg1"/>
            </a:solidFill>
            <a:ln w="22225">
              <a:solidFill>
                <a:srgbClr val="000000"/>
              </a:solidFill>
              <a:miter lim="800000"/>
              <a:headEnd/>
              <a:tailEnd/>
            </a:ln>
          </p:spPr>
          <p:txBody>
            <a:bodyPr anchor="ctr" anchorCtr="1"/>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1600">
                  <a:latin typeface="Courier New" pitchFamily="49" charset="0"/>
                </a:rPr>
                <a:t>Tournament</a:t>
              </a:r>
              <a:endParaRPr lang="en-US" altLang="en-US" sz="1800"/>
            </a:p>
          </p:txBody>
        </p:sp>
        <p:sp>
          <p:nvSpPr>
            <p:cNvPr id="49179" name="Freeform 65"/>
            <p:cNvSpPr>
              <a:spLocks/>
            </p:cNvSpPr>
            <p:nvPr/>
          </p:nvSpPr>
          <p:spPr bwMode="auto">
            <a:xfrm>
              <a:off x="336" y="2208"/>
              <a:ext cx="429" cy="175"/>
            </a:xfrm>
            <a:custGeom>
              <a:avLst/>
              <a:gdLst>
                <a:gd name="T0" fmla="*/ 0 w 547"/>
                <a:gd name="T1" fmla="*/ 32 h 224"/>
                <a:gd name="T2" fmla="*/ 14 w 547"/>
                <a:gd name="T3" fmla="*/ 0 h 224"/>
                <a:gd name="T4" fmla="*/ 64 w 547"/>
                <a:gd name="T5" fmla="*/ 0 h 224"/>
                <a:gd name="T6" fmla="*/ 78 w 547"/>
                <a:gd name="T7" fmla="*/ 32 h 224"/>
                <a:gd name="T8" fmla="*/ 0 w 547"/>
                <a:gd name="T9" fmla="*/ 32 h 224"/>
                <a:gd name="T10" fmla="*/ 0 60000 65536"/>
                <a:gd name="T11" fmla="*/ 0 60000 65536"/>
                <a:gd name="T12" fmla="*/ 0 60000 65536"/>
                <a:gd name="T13" fmla="*/ 0 60000 65536"/>
                <a:gd name="T14" fmla="*/ 0 60000 65536"/>
                <a:gd name="T15" fmla="*/ 0 w 547"/>
                <a:gd name="T16" fmla="*/ 0 h 224"/>
                <a:gd name="T17" fmla="*/ 547 w 547"/>
                <a:gd name="T18" fmla="*/ 224 h 224"/>
              </a:gdLst>
              <a:ahLst/>
              <a:cxnLst>
                <a:cxn ang="T10">
                  <a:pos x="T0" y="T1"/>
                </a:cxn>
                <a:cxn ang="T11">
                  <a:pos x="T2" y="T3"/>
                </a:cxn>
                <a:cxn ang="T12">
                  <a:pos x="T4" y="T5"/>
                </a:cxn>
                <a:cxn ang="T13">
                  <a:pos x="T6" y="T7"/>
                </a:cxn>
                <a:cxn ang="T14">
                  <a:pos x="T8" y="T9"/>
                </a:cxn>
              </a:cxnLst>
              <a:rect l="T15" t="T16" r="T17" b="T18"/>
              <a:pathLst>
                <a:path w="547" h="224">
                  <a:moveTo>
                    <a:pt x="0" y="224"/>
                  </a:moveTo>
                  <a:lnTo>
                    <a:pt x="98" y="0"/>
                  </a:lnTo>
                  <a:lnTo>
                    <a:pt x="449" y="0"/>
                  </a:lnTo>
                  <a:lnTo>
                    <a:pt x="547" y="224"/>
                  </a:lnTo>
                  <a:lnTo>
                    <a:pt x="0" y="224"/>
                  </a:lnTo>
                  <a:close/>
                </a:path>
              </a:pathLst>
            </a:custGeom>
            <a:solidFill>
              <a:schemeClr val="bg1"/>
            </a:solidFill>
            <a:ln w="22225">
              <a:solidFill>
                <a:srgbClr val="000000"/>
              </a:solidFill>
              <a:round/>
              <a:headEnd/>
              <a:tailEnd/>
            </a:ln>
          </p:spPr>
          <p:txBody>
            <a:bodyP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grpSp>
      <p:cxnSp>
        <p:nvCxnSpPr>
          <p:cNvPr id="49172" name="AutoShape 67"/>
          <p:cNvCxnSpPr>
            <a:cxnSpLocks noChangeShapeType="1"/>
            <a:stCxn id="49186" idx="3"/>
            <a:endCxn id="49180" idx="1"/>
          </p:cNvCxnSpPr>
          <p:nvPr/>
        </p:nvCxnSpPr>
        <p:spPr bwMode="auto">
          <a:xfrm flipV="1">
            <a:off x="5649913" y="2422525"/>
            <a:ext cx="511175" cy="3352800"/>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cxnSp>
        <p:nvCxnSpPr>
          <p:cNvPr id="49173" name="AutoShape 68"/>
          <p:cNvCxnSpPr>
            <a:cxnSpLocks noChangeShapeType="1"/>
            <a:stCxn id="49186" idx="1"/>
            <a:endCxn id="49190" idx="2"/>
          </p:cNvCxnSpPr>
          <p:nvPr/>
        </p:nvCxnSpPr>
        <p:spPr bwMode="auto">
          <a:xfrm flipH="1" flipV="1">
            <a:off x="1638300" y="4010025"/>
            <a:ext cx="1931988" cy="1765300"/>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cxnSp>
        <p:nvCxnSpPr>
          <p:cNvPr id="49174" name="AutoShape 69"/>
          <p:cNvCxnSpPr>
            <a:cxnSpLocks noChangeShapeType="1"/>
            <a:stCxn id="49188" idx="1"/>
            <a:endCxn id="49190" idx="0"/>
          </p:cNvCxnSpPr>
          <p:nvPr/>
        </p:nvCxnSpPr>
        <p:spPr bwMode="auto">
          <a:xfrm flipH="1">
            <a:off x="1638300" y="1965325"/>
            <a:ext cx="1474788" cy="1306513"/>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cxnSp>
        <p:nvCxnSpPr>
          <p:cNvPr id="49175" name="AutoShape 70"/>
          <p:cNvCxnSpPr>
            <a:cxnSpLocks noChangeShapeType="1"/>
            <a:stCxn id="49190" idx="0"/>
            <a:endCxn id="49180" idx="1"/>
          </p:cNvCxnSpPr>
          <p:nvPr/>
        </p:nvCxnSpPr>
        <p:spPr bwMode="auto">
          <a:xfrm flipV="1">
            <a:off x="1638300" y="2422525"/>
            <a:ext cx="4522788" cy="849313"/>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cxnSp>
        <p:nvCxnSpPr>
          <p:cNvPr id="49176" name="AutoShape 71"/>
          <p:cNvCxnSpPr>
            <a:cxnSpLocks noChangeShapeType="1"/>
            <a:stCxn id="49188" idx="2"/>
            <a:endCxn id="49184" idx="0"/>
          </p:cNvCxnSpPr>
          <p:nvPr/>
        </p:nvCxnSpPr>
        <p:spPr bwMode="auto">
          <a:xfrm>
            <a:off x="4152900" y="2333625"/>
            <a:ext cx="3581400" cy="2995613"/>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sp>
        <p:nvSpPr>
          <p:cNvPr id="49177" name="Textfeld 38"/>
          <p:cNvSpPr txBox="1">
            <a:spLocks noChangeArrowheads="1"/>
          </p:cNvSpPr>
          <p:nvPr/>
        </p:nvSpPr>
        <p:spPr bwMode="auto">
          <a:xfrm>
            <a:off x="609600" y="5138738"/>
            <a:ext cx="22304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t>No,  it has too </a:t>
            </a:r>
          </a:p>
          <a:p>
            <a:r>
              <a:rPr lang="de-DE" altLang="en-US" sz="1800"/>
              <a:t>m</a:t>
            </a:r>
            <a:r>
              <a:rPr lang="en-US" altLang="en-US" sz="1800"/>
              <a:t>uch coupling </a:t>
            </a:r>
          </a:p>
          <a:p>
            <a:r>
              <a:rPr lang="en-US" altLang="en-US" sz="1800"/>
              <a:t>(“Spaghetti” Design)</a:t>
            </a:r>
          </a:p>
        </p:txBody>
      </p:sp>
    </p:spTree>
    <p:extLst>
      <p:ext uri="{BB962C8B-B14F-4D97-AF65-F5344CB8AC3E}">
        <p14:creationId xmlns:p14="http://schemas.microsoft.com/office/powerpoint/2010/main" val="187402574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Group 2"/>
          <p:cNvGrpSpPr>
            <a:grpSpLocks/>
          </p:cNvGrpSpPr>
          <p:nvPr/>
        </p:nvGrpSpPr>
        <p:grpSpPr bwMode="auto">
          <a:xfrm>
            <a:off x="3048000" y="2209800"/>
            <a:ext cx="2057400" cy="993775"/>
            <a:chOff x="336" y="2208"/>
            <a:chExt cx="1296" cy="626"/>
          </a:xfrm>
        </p:grpSpPr>
        <p:sp>
          <p:nvSpPr>
            <p:cNvPr id="60451" name="Rectangle 3"/>
            <p:cNvSpPr>
              <a:spLocks noChangeArrowheads="1"/>
            </p:cNvSpPr>
            <p:nvPr/>
          </p:nvSpPr>
          <p:spPr bwMode="auto">
            <a:xfrm>
              <a:off x="336" y="2383"/>
              <a:ext cx="1296" cy="451"/>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1600">
                  <a:latin typeface="Courier New" pitchFamily="49" charset="0"/>
                </a:rPr>
                <a:t>Tournament</a:t>
              </a:r>
              <a:endParaRPr lang="en-US" altLang="en-US" sz="1800"/>
            </a:p>
          </p:txBody>
        </p:sp>
        <p:sp>
          <p:nvSpPr>
            <p:cNvPr id="60452" name="Freeform 4"/>
            <p:cNvSpPr>
              <a:spLocks/>
            </p:cNvSpPr>
            <p:nvPr/>
          </p:nvSpPr>
          <p:spPr bwMode="auto">
            <a:xfrm>
              <a:off x="336" y="2208"/>
              <a:ext cx="429" cy="175"/>
            </a:xfrm>
            <a:custGeom>
              <a:avLst/>
              <a:gdLst>
                <a:gd name="T0" fmla="*/ 0 w 547"/>
                <a:gd name="T1" fmla="*/ 66 h 224"/>
                <a:gd name="T2" fmla="*/ 29 w 547"/>
                <a:gd name="T3" fmla="*/ 0 h 224"/>
                <a:gd name="T4" fmla="*/ 133 w 547"/>
                <a:gd name="T5" fmla="*/ 0 h 224"/>
                <a:gd name="T6" fmla="*/ 162 w 547"/>
                <a:gd name="T7" fmla="*/ 66 h 224"/>
                <a:gd name="T8" fmla="*/ 0 w 547"/>
                <a:gd name="T9" fmla="*/ 66 h 224"/>
                <a:gd name="T10" fmla="*/ 0 60000 65536"/>
                <a:gd name="T11" fmla="*/ 0 60000 65536"/>
                <a:gd name="T12" fmla="*/ 0 60000 65536"/>
                <a:gd name="T13" fmla="*/ 0 60000 65536"/>
                <a:gd name="T14" fmla="*/ 0 60000 65536"/>
                <a:gd name="T15" fmla="*/ 0 w 547"/>
                <a:gd name="T16" fmla="*/ 0 h 224"/>
                <a:gd name="T17" fmla="*/ 547 w 547"/>
                <a:gd name="T18" fmla="*/ 224 h 224"/>
              </a:gdLst>
              <a:ahLst/>
              <a:cxnLst>
                <a:cxn ang="T10">
                  <a:pos x="T0" y="T1"/>
                </a:cxn>
                <a:cxn ang="T11">
                  <a:pos x="T2" y="T3"/>
                </a:cxn>
                <a:cxn ang="T12">
                  <a:pos x="T4" y="T5"/>
                </a:cxn>
                <a:cxn ang="T13">
                  <a:pos x="T6" y="T7"/>
                </a:cxn>
                <a:cxn ang="T14">
                  <a:pos x="T8" y="T9"/>
                </a:cxn>
              </a:cxnLst>
              <a:rect l="T15" t="T16" r="T17" b="T18"/>
              <a:pathLst>
                <a:path w="547" h="224">
                  <a:moveTo>
                    <a:pt x="0" y="224"/>
                  </a:moveTo>
                  <a:lnTo>
                    <a:pt x="98" y="0"/>
                  </a:lnTo>
                  <a:lnTo>
                    <a:pt x="449" y="0"/>
                  </a:lnTo>
                  <a:lnTo>
                    <a:pt x="547" y="224"/>
                  </a:lnTo>
                  <a:lnTo>
                    <a:pt x="0" y="224"/>
                  </a:lnTo>
                  <a:close/>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grpSp>
      <p:grpSp>
        <p:nvGrpSpPr>
          <p:cNvPr id="60419" name="Group 5"/>
          <p:cNvGrpSpPr>
            <a:grpSpLocks/>
          </p:cNvGrpSpPr>
          <p:nvPr/>
        </p:nvGrpSpPr>
        <p:grpSpPr bwMode="auto">
          <a:xfrm>
            <a:off x="228600" y="3810000"/>
            <a:ext cx="2057400" cy="993775"/>
            <a:chOff x="336" y="2208"/>
            <a:chExt cx="1296" cy="626"/>
          </a:xfrm>
        </p:grpSpPr>
        <p:sp>
          <p:nvSpPr>
            <p:cNvPr id="60449" name="Rectangle 6"/>
            <p:cNvSpPr>
              <a:spLocks noChangeArrowheads="1"/>
            </p:cNvSpPr>
            <p:nvPr/>
          </p:nvSpPr>
          <p:spPr bwMode="auto">
            <a:xfrm>
              <a:off x="336" y="2383"/>
              <a:ext cx="1296" cy="451"/>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1600">
                  <a:latin typeface="Courier New" pitchFamily="49" charset="0"/>
                </a:rPr>
                <a:t>Component Management</a:t>
              </a:r>
              <a:endParaRPr lang="en-US" altLang="en-US" sz="1800"/>
            </a:p>
          </p:txBody>
        </p:sp>
        <p:sp>
          <p:nvSpPr>
            <p:cNvPr id="60450" name="Freeform 7"/>
            <p:cNvSpPr>
              <a:spLocks/>
            </p:cNvSpPr>
            <p:nvPr/>
          </p:nvSpPr>
          <p:spPr bwMode="auto">
            <a:xfrm>
              <a:off x="336" y="2208"/>
              <a:ext cx="429" cy="175"/>
            </a:xfrm>
            <a:custGeom>
              <a:avLst/>
              <a:gdLst>
                <a:gd name="T0" fmla="*/ 0 w 547"/>
                <a:gd name="T1" fmla="*/ 66 h 224"/>
                <a:gd name="T2" fmla="*/ 29 w 547"/>
                <a:gd name="T3" fmla="*/ 0 h 224"/>
                <a:gd name="T4" fmla="*/ 133 w 547"/>
                <a:gd name="T5" fmla="*/ 0 h 224"/>
                <a:gd name="T6" fmla="*/ 162 w 547"/>
                <a:gd name="T7" fmla="*/ 66 h 224"/>
                <a:gd name="T8" fmla="*/ 0 w 547"/>
                <a:gd name="T9" fmla="*/ 66 h 224"/>
                <a:gd name="T10" fmla="*/ 0 60000 65536"/>
                <a:gd name="T11" fmla="*/ 0 60000 65536"/>
                <a:gd name="T12" fmla="*/ 0 60000 65536"/>
                <a:gd name="T13" fmla="*/ 0 60000 65536"/>
                <a:gd name="T14" fmla="*/ 0 60000 65536"/>
                <a:gd name="T15" fmla="*/ 0 w 547"/>
                <a:gd name="T16" fmla="*/ 0 h 224"/>
                <a:gd name="T17" fmla="*/ 547 w 547"/>
                <a:gd name="T18" fmla="*/ 224 h 224"/>
              </a:gdLst>
              <a:ahLst/>
              <a:cxnLst>
                <a:cxn ang="T10">
                  <a:pos x="T0" y="T1"/>
                </a:cxn>
                <a:cxn ang="T11">
                  <a:pos x="T2" y="T3"/>
                </a:cxn>
                <a:cxn ang="T12">
                  <a:pos x="T4" y="T5"/>
                </a:cxn>
                <a:cxn ang="T13">
                  <a:pos x="T6" y="T7"/>
                </a:cxn>
                <a:cxn ang="T14">
                  <a:pos x="T8" y="T9"/>
                </a:cxn>
              </a:cxnLst>
              <a:rect l="T15" t="T16" r="T17" b="T18"/>
              <a:pathLst>
                <a:path w="547" h="224">
                  <a:moveTo>
                    <a:pt x="0" y="224"/>
                  </a:moveTo>
                  <a:lnTo>
                    <a:pt x="98" y="0"/>
                  </a:lnTo>
                  <a:lnTo>
                    <a:pt x="449" y="0"/>
                  </a:lnTo>
                  <a:lnTo>
                    <a:pt x="547" y="224"/>
                  </a:lnTo>
                  <a:lnTo>
                    <a:pt x="0" y="224"/>
                  </a:lnTo>
                  <a:close/>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grpSp>
      <p:grpSp>
        <p:nvGrpSpPr>
          <p:cNvPr id="60420" name="Group 8"/>
          <p:cNvGrpSpPr>
            <a:grpSpLocks/>
          </p:cNvGrpSpPr>
          <p:nvPr/>
        </p:nvGrpSpPr>
        <p:grpSpPr bwMode="auto">
          <a:xfrm>
            <a:off x="6705600" y="2362200"/>
            <a:ext cx="2057400" cy="993775"/>
            <a:chOff x="336" y="2208"/>
            <a:chExt cx="1296" cy="626"/>
          </a:xfrm>
        </p:grpSpPr>
        <p:sp>
          <p:nvSpPr>
            <p:cNvPr id="60447" name="Rectangle 9"/>
            <p:cNvSpPr>
              <a:spLocks noChangeArrowheads="1"/>
            </p:cNvSpPr>
            <p:nvPr/>
          </p:nvSpPr>
          <p:spPr bwMode="auto">
            <a:xfrm>
              <a:off x="336" y="2383"/>
              <a:ext cx="1296" cy="451"/>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1600">
                  <a:latin typeface="Courier New" pitchFamily="49" charset="0"/>
                </a:rPr>
                <a:t>User Management</a:t>
              </a:r>
              <a:endParaRPr lang="en-US" altLang="en-US" sz="1800"/>
            </a:p>
          </p:txBody>
        </p:sp>
        <p:sp>
          <p:nvSpPr>
            <p:cNvPr id="60448" name="Freeform 10"/>
            <p:cNvSpPr>
              <a:spLocks/>
            </p:cNvSpPr>
            <p:nvPr/>
          </p:nvSpPr>
          <p:spPr bwMode="auto">
            <a:xfrm>
              <a:off x="336" y="2208"/>
              <a:ext cx="429" cy="175"/>
            </a:xfrm>
            <a:custGeom>
              <a:avLst/>
              <a:gdLst>
                <a:gd name="T0" fmla="*/ 0 w 547"/>
                <a:gd name="T1" fmla="*/ 66 h 224"/>
                <a:gd name="T2" fmla="*/ 29 w 547"/>
                <a:gd name="T3" fmla="*/ 0 h 224"/>
                <a:gd name="T4" fmla="*/ 133 w 547"/>
                <a:gd name="T5" fmla="*/ 0 h 224"/>
                <a:gd name="T6" fmla="*/ 162 w 547"/>
                <a:gd name="T7" fmla="*/ 66 h 224"/>
                <a:gd name="T8" fmla="*/ 0 w 547"/>
                <a:gd name="T9" fmla="*/ 66 h 224"/>
                <a:gd name="T10" fmla="*/ 0 60000 65536"/>
                <a:gd name="T11" fmla="*/ 0 60000 65536"/>
                <a:gd name="T12" fmla="*/ 0 60000 65536"/>
                <a:gd name="T13" fmla="*/ 0 60000 65536"/>
                <a:gd name="T14" fmla="*/ 0 60000 65536"/>
                <a:gd name="T15" fmla="*/ 0 w 547"/>
                <a:gd name="T16" fmla="*/ 0 h 224"/>
                <a:gd name="T17" fmla="*/ 547 w 547"/>
                <a:gd name="T18" fmla="*/ 224 h 224"/>
              </a:gdLst>
              <a:ahLst/>
              <a:cxnLst>
                <a:cxn ang="T10">
                  <a:pos x="T0" y="T1"/>
                </a:cxn>
                <a:cxn ang="T11">
                  <a:pos x="T2" y="T3"/>
                </a:cxn>
                <a:cxn ang="T12">
                  <a:pos x="T4" y="T5"/>
                </a:cxn>
                <a:cxn ang="T13">
                  <a:pos x="T6" y="T7"/>
                </a:cxn>
                <a:cxn ang="T14">
                  <a:pos x="T8" y="T9"/>
                </a:cxn>
              </a:cxnLst>
              <a:rect l="T15" t="T16" r="T17" b="T18"/>
              <a:pathLst>
                <a:path w="547" h="224">
                  <a:moveTo>
                    <a:pt x="0" y="224"/>
                  </a:moveTo>
                  <a:lnTo>
                    <a:pt x="98" y="0"/>
                  </a:lnTo>
                  <a:lnTo>
                    <a:pt x="449" y="0"/>
                  </a:lnTo>
                  <a:lnTo>
                    <a:pt x="547" y="224"/>
                  </a:lnTo>
                  <a:lnTo>
                    <a:pt x="0" y="224"/>
                  </a:lnTo>
                  <a:close/>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grpSp>
      <p:grpSp>
        <p:nvGrpSpPr>
          <p:cNvPr id="60421" name="Group 11"/>
          <p:cNvGrpSpPr>
            <a:grpSpLocks/>
          </p:cNvGrpSpPr>
          <p:nvPr/>
        </p:nvGrpSpPr>
        <p:grpSpPr bwMode="auto">
          <a:xfrm>
            <a:off x="4495800" y="4724400"/>
            <a:ext cx="2057400" cy="993775"/>
            <a:chOff x="336" y="2208"/>
            <a:chExt cx="1296" cy="626"/>
          </a:xfrm>
        </p:grpSpPr>
        <p:sp>
          <p:nvSpPr>
            <p:cNvPr id="60445" name="Rectangle 12"/>
            <p:cNvSpPr>
              <a:spLocks noChangeArrowheads="1"/>
            </p:cNvSpPr>
            <p:nvPr/>
          </p:nvSpPr>
          <p:spPr bwMode="auto">
            <a:xfrm>
              <a:off x="336" y="2383"/>
              <a:ext cx="1296" cy="451"/>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1600">
                  <a:latin typeface="Courier New" pitchFamily="49" charset="0"/>
                </a:rPr>
                <a:t>Tournament Statistics</a:t>
              </a:r>
              <a:endParaRPr lang="en-US" altLang="en-US" sz="1800"/>
            </a:p>
          </p:txBody>
        </p:sp>
        <p:sp>
          <p:nvSpPr>
            <p:cNvPr id="60446" name="Freeform 13"/>
            <p:cNvSpPr>
              <a:spLocks/>
            </p:cNvSpPr>
            <p:nvPr/>
          </p:nvSpPr>
          <p:spPr bwMode="auto">
            <a:xfrm>
              <a:off x="336" y="2208"/>
              <a:ext cx="429" cy="175"/>
            </a:xfrm>
            <a:custGeom>
              <a:avLst/>
              <a:gdLst>
                <a:gd name="T0" fmla="*/ 0 w 547"/>
                <a:gd name="T1" fmla="*/ 66 h 224"/>
                <a:gd name="T2" fmla="*/ 29 w 547"/>
                <a:gd name="T3" fmla="*/ 0 h 224"/>
                <a:gd name="T4" fmla="*/ 133 w 547"/>
                <a:gd name="T5" fmla="*/ 0 h 224"/>
                <a:gd name="T6" fmla="*/ 162 w 547"/>
                <a:gd name="T7" fmla="*/ 66 h 224"/>
                <a:gd name="T8" fmla="*/ 0 w 547"/>
                <a:gd name="T9" fmla="*/ 66 h 224"/>
                <a:gd name="T10" fmla="*/ 0 60000 65536"/>
                <a:gd name="T11" fmla="*/ 0 60000 65536"/>
                <a:gd name="T12" fmla="*/ 0 60000 65536"/>
                <a:gd name="T13" fmla="*/ 0 60000 65536"/>
                <a:gd name="T14" fmla="*/ 0 60000 65536"/>
                <a:gd name="T15" fmla="*/ 0 w 547"/>
                <a:gd name="T16" fmla="*/ 0 h 224"/>
                <a:gd name="T17" fmla="*/ 547 w 547"/>
                <a:gd name="T18" fmla="*/ 224 h 224"/>
              </a:gdLst>
              <a:ahLst/>
              <a:cxnLst>
                <a:cxn ang="T10">
                  <a:pos x="T0" y="T1"/>
                </a:cxn>
                <a:cxn ang="T11">
                  <a:pos x="T2" y="T3"/>
                </a:cxn>
                <a:cxn ang="T12">
                  <a:pos x="T4" y="T5"/>
                </a:cxn>
                <a:cxn ang="T13">
                  <a:pos x="T6" y="T7"/>
                </a:cxn>
                <a:cxn ang="T14">
                  <a:pos x="T8" y="T9"/>
                </a:cxn>
              </a:cxnLst>
              <a:rect l="T15" t="T16" r="T17" b="T18"/>
              <a:pathLst>
                <a:path w="547" h="224">
                  <a:moveTo>
                    <a:pt x="0" y="224"/>
                  </a:moveTo>
                  <a:lnTo>
                    <a:pt x="98" y="0"/>
                  </a:lnTo>
                  <a:lnTo>
                    <a:pt x="449" y="0"/>
                  </a:lnTo>
                  <a:lnTo>
                    <a:pt x="547" y="224"/>
                  </a:lnTo>
                  <a:lnTo>
                    <a:pt x="0" y="224"/>
                  </a:lnTo>
                  <a:close/>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grpSp>
      <p:grpSp>
        <p:nvGrpSpPr>
          <p:cNvPr id="60422" name="Group 14"/>
          <p:cNvGrpSpPr>
            <a:grpSpLocks/>
          </p:cNvGrpSpPr>
          <p:nvPr/>
        </p:nvGrpSpPr>
        <p:grpSpPr bwMode="auto">
          <a:xfrm>
            <a:off x="6705600" y="4038600"/>
            <a:ext cx="2057400" cy="993775"/>
            <a:chOff x="336" y="2208"/>
            <a:chExt cx="1296" cy="626"/>
          </a:xfrm>
        </p:grpSpPr>
        <p:sp>
          <p:nvSpPr>
            <p:cNvPr id="60443" name="Rectangle 15"/>
            <p:cNvSpPr>
              <a:spLocks noChangeArrowheads="1"/>
            </p:cNvSpPr>
            <p:nvPr/>
          </p:nvSpPr>
          <p:spPr bwMode="auto">
            <a:xfrm>
              <a:off x="336" y="2383"/>
              <a:ext cx="1296" cy="451"/>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1600">
                  <a:latin typeface="Courier New" pitchFamily="49" charset="0"/>
                </a:rPr>
                <a:t>User Directory</a:t>
              </a:r>
              <a:endParaRPr lang="en-US" altLang="en-US" sz="1800"/>
            </a:p>
          </p:txBody>
        </p:sp>
        <p:sp>
          <p:nvSpPr>
            <p:cNvPr id="60444" name="Freeform 16"/>
            <p:cNvSpPr>
              <a:spLocks/>
            </p:cNvSpPr>
            <p:nvPr/>
          </p:nvSpPr>
          <p:spPr bwMode="auto">
            <a:xfrm>
              <a:off x="336" y="2208"/>
              <a:ext cx="429" cy="175"/>
            </a:xfrm>
            <a:custGeom>
              <a:avLst/>
              <a:gdLst>
                <a:gd name="T0" fmla="*/ 0 w 547"/>
                <a:gd name="T1" fmla="*/ 66 h 224"/>
                <a:gd name="T2" fmla="*/ 29 w 547"/>
                <a:gd name="T3" fmla="*/ 0 h 224"/>
                <a:gd name="T4" fmla="*/ 133 w 547"/>
                <a:gd name="T5" fmla="*/ 0 h 224"/>
                <a:gd name="T6" fmla="*/ 162 w 547"/>
                <a:gd name="T7" fmla="*/ 66 h 224"/>
                <a:gd name="T8" fmla="*/ 0 w 547"/>
                <a:gd name="T9" fmla="*/ 66 h 224"/>
                <a:gd name="T10" fmla="*/ 0 60000 65536"/>
                <a:gd name="T11" fmla="*/ 0 60000 65536"/>
                <a:gd name="T12" fmla="*/ 0 60000 65536"/>
                <a:gd name="T13" fmla="*/ 0 60000 65536"/>
                <a:gd name="T14" fmla="*/ 0 60000 65536"/>
                <a:gd name="T15" fmla="*/ 0 w 547"/>
                <a:gd name="T16" fmla="*/ 0 h 224"/>
                <a:gd name="T17" fmla="*/ 547 w 547"/>
                <a:gd name="T18" fmla="*/ 224 h 224"/>
              </a:gdLst>
              <a:ahLst/>
              <a:cxnLst>
                <a:cxn ang="T10">
                  <a:pos x="T0" y="T1"/>
                </a:cxn>
                <a:cxn ang="T11">
                  <a:pos x="T2" y="T3"/>
                </a:cxn>
                <a:cxn ang="T12">
                  <a:pos x="T4" y="T5"/>
                </a:cxn>
                <a:cxn ang="T13">
                  <a:pos x="T6" y="T7"/>
                </a:cxn>
                <a:cxn ang="T14">
                  <a:pos x="T8" y="T9"/>
                </a:cxn>
              </a:cxnLst>
              <a:rect l="T15" t="T16" r="T17" b="T18"/>
              <a:pathLst>
                <a:path w="547" h="224">
                  <a:moveTo>
                    <a:pt x="0" y="224"/>
                  </a:moveTo>
                  <a:lnTo>
                    <a:pt x="98" y="0"/>
                  </a:lnTo>
                  <a:lnTo>
                    <a:pt x="449" y="0"/>
                  </a:lnTo>
                  <a:lnTo>
                    <a:pt x="547" y="224"/>
                  </a:lnTo>
                  <a:lnTo>
                    <a:pt x="0" y="224"/>
                  </a:lnTo>
                  <a:close/>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grpSp>
      <p:grpSp>
        <p:nvGrpSpPr>
          <p:cNvPr id="60423" name="Group 17"/>
          <p:cNvGrpSpPr>
            <a:grpSpLocks/>
          </p:cNvGrpSpPr>
          <p:nvPr/>
        </p:nvGrpSpPr>
        <p:grpSpPr bwMode="auto">
          <a:xfrm>
            <a:off x="1600200" y="533400"/>
            <a:ext cx="2057400" cy="993775"/>
            <a:chOff x="336" y="2208"/>
            <a:chExt cx="1296" cy="626"/>
          </a:xfrm>
        </p:grpSpPr>
        <p:sp>
          <p:nvSpPr>
            <p:cNvPr id="60441" name="Rectangle 18"/>
            <p:cNvSpPr>
              <a:spLocks noChangeArrowheads="1"/>
            </p:cNvSpPr>
            <p:nvPr/>
          </p:nvSpPr>
          <p:spPr bwMode="auto">
            <a:xfrm>
              <a:off x="336" y="2383"/>
              <a:ext cx="1296" cy="451"/>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1600">
                  <a:latin typeface="Courier New" pitchFamily="49" charset="0"/>
                </a:rPr>
                <a:t>User Interface</a:t>
              </a:r>
              <a:endParaRPr lang="en-US" altLang="en-US" sz="1800"/>
            </a:p>
          </p:txBody>
        </p:sp>
        <p:sp>
          <p:nvSpPr>
            <p:cNvPr id="60442" name="Freeform 19"/>
            <p:cNvSpPr>
              <a:spLocks/>
            </p:cNvSpPr>
            <p:nvPr/>
          </p:nvSpPr>
          <p:spPr bwMode="auto">
            <a:xfrm>
              <a:off x="336" y="2208"/>
              <a:ext cx="429" cy="175"/>
            </a:xfrm>
            <a:custGeom>
              <a:avLst/>
              <a:gdLst>
                <a:gd name="T0" fmla="*/ 0 w 547"/>
                <a:gd name="T1" fmla="*/ 66 h 224"/>
                <a:gd name="T2" fmla="*/ 29 w 547"/>
                <a:gd name="T3" fmla="*/ 0 h 224"/>
                <a:gd name="T4" fmla="*/ 133 w 547"/>
                <a:gd name="T5" fmla="*/ 0 h 224"/>
                <a:gd name="T6" fmla="*/ 162 w 547"/>
                <a:gd name="T7" fmla="*/ 66 h 224"/>
                <a:gd name="T8" fmla="*/ 0 w 547"/>
                <a:gd name="T9" fmla="*/ 66 h 224"/>
                <a:gd name="T10" fmla="*/ 0 60000 65536"/>
                <a:gd name="T11" fmla="*/ 0 60000 65536"/>
                <a:gd name="T12" fmla="*/ 0 60000 65536"/>
                <a:gd name="T13" fmla="*/ 0 60000 65536"/>
                <a:gd name="T14" fmla="*/ 0 60000 65536"/>
                <a:gd name="T15" fmla="*/ 0 w 547"/>
                <a:gd name="T16" fmla="*/ 0 h 224"/>
                <a:gd name="T17" fmla="*/ 547 w 547"/>
                <a:gd name="T18" fmla="*/ 224 h 224"/>
              </a:gdLst>
              <a:ahLst/>
              <a:cxnLst>
                <a:cxn ang="T10">
                  <a:pos x="T0" y="T1"/>
                </a:cxn>
                <a:cxn ang="T11">
                  <a:pos x="T2" y="T3"/>
                </a:cxn>
                <a:cxn ang="T12">
                  <a:pos x="T4" y="T5"/>
                </a:cxn>
                <a:cxn ang="T13">
                  <a:pos x="T6" y="T7"/>
                </a:cxn>
                <a:cxn ang="T14">
                  <a:pos x="T8" y="T9"/>
                </a:cxn>
              </a:cxnLst>
              <a:rect l="T15" t="T16" r="T17" b="T18"/>
              <a:pathLst>
                <a:path w="547" h="224">
                  <a:moveTo>
                    <a:pt x="0" y="224"/>
                  </a:moveTo>
                  <a:lnTo>
                    <a:pt x="98" y="0"/>
                  </a:lnTo>
                  <a:lnTo>
                    <a:pt x="449" y="0"/>
                  </a:lnTo>
                  <a:lnTo>
                    <a:pt x="547" y="224"/>
                  </a:lnTo>
                  <a:lnTo>
                    <a:pt x="0" y="224"/>
                  </a:lnTo>
                  <a:close/>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grpSp>
      <p:cxnSp>
        <p:nvCxnSpPr>
          <p:cNvPr id="60424" name="AutoShape 20"/>
          <p:cNvCxnSpPr>
            <a:cxnSpLocks noChangeShapeType="1"/>
            <a:stCxn id="60451" idx="2"/>
            <a:endCxn id="60445" idx="0"/>
          </p:cNvCxnSpPr>
          <p:nvPr/>
        </p:nvCxnSpPr>
        <p:spPr bwMode="auto">
          <a:xfrm>
            <a:off x="4076700" y="3214688"/>
            <a:ext cx="1447800" cy="1776412"/>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cxnSp>
        <p:nvCxnSpPr>
          <p:cNvPr id="60425" name="AutoShape 21"/>
          <p:cNvCxnSpPr>
            <a:cxnSpLocks noChangeShapeType="1"/>
            <a:stCxn id="60447" idx="2"/>
            <a:endCxn id="60443" idx="0"/>
          </p:cNvCxnSpPr>
          <p:nvPr/>
        </p:nvCxnSpPr>
        <p:spPr bwMode="auto">
          <a:xfrm>
            <a:off x="7734300" y="3367088"/>
            <a:ext cx="0" cy="938212"/>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cxnSp>
        <p:nvCxnSpPr>
          <p:cNvPr id="60426" name="AutoShape 22"/>
          <p:cNvCxnSpPr>
            <a:cxnSpLocks noChangeShapeType="1"/>
            <a:stCxn id="60451" idx="2"/>
            <a:endCxn id="60443" idx="1"/>
          </p:cNvCxnSpPr>
          <p:nvPr/>
        </p:nvCxnSpPr>
        <p:spPr bwMode="auto">
          <a:xfrm>
            <a:off x="4076700" y="3214688"/>
            <a:ext cx="2617788" cy="1460500"/>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cxnSp>
        <p:nvCxnSpPr>
          <p:cNvPr id="60427" name="AutoShape 23"/>
          <p:cNvCxnSpPr>
            <a:cxnSpLocks noChangeShapeType="1"/>
          </p:cNvCxnSpPr>
          <p:nvPr/>
        </p:nvCxnSpPr>
        <p:spPr bwMode="auto">
          <a:xfrm>
            <a:off x="2628900" y="1538288"/>
            <a:ext cx="1447800" cy="938212"/>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grpSp>
        <p:nvGrpSpPr>
          <p:cNvPr id="60428" name="Group 24"/>
          <p:cNvGrpSpPr>
            <a:grpSpLocks/>
          </p:cNvGrpSpPr>
          <p:nvPr/>
        </p:nvGrpSpPr>
        <p:grpSpPr bwMode="auto">
          <a:xfrm>
            <a:off x="2057400" y="4876800"/>
            <a:ext cx="2057400" cy="993775"/>
            <a:chOff x="336" y="2208"/>
            <a:chExt cx="1296" cy="626"/>
          </a:xfrm>
        </p:grpSpPr>
        <p:sp>
          <p:nvSpPr>
            <p:cNvPr id="60439" name="Rectangle 25"/>
            <p:cNvSpPr>
              <a:spLocks noChangeArrowheads="1"/>
            </p:cNvSpPr>
            <p:nvPr/>
          </p:nvSpPr>
          <p:spPr bwMode="auto">
            <a:xfrm>
              <a:off x="336" y="2383"/>
              <a:ext cx="1296" cy="451"/>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1600">
                  <a:latin typeface="Courier New" pitchFamily="49" charset="0"/>
                </a:rPr>
                <a:t>Session Management</a:t>
              </a:r>
              <a:endParaRPr lang="en-US" altLang="en-US" sz="1800"/>
            </a:p>
          </p:txBody>
        </p:sp>
        <p:sp>
          <p:nvSpPr>
            <p:cNvPr id="60440" name="Freeform 26"/>
            <p:cNvSpPr>
              <a:spLocks/>
            </p:cNvSpPr>
            <p:nvPr/>
          </p:nvSpPr>
          <p:spPr bwMode="auto">
            <a:xfrm>
              <a:off x="336" y="2208"/>
              <a:ext cx="429" cy="175"/>
            </a:xfrm>
            <a:custGeom>
              <a:avLst/>
              <a:gdLst>
                <a:gd name="T0" fmla="*/ 0 w 547"/>
                <a:gd name="T1" fmla="*/ 66 h 224"/>
                <a:gd name="T2" fmla="*/ 29 w 547"/>
                <a:gd name="T3" fmla="*/ 0 h 224"/>
                <a:gd name="T4" fmla="*/ 133 w 547"/>
                <a:gd name="T5" fmla="*/ 0 h 224"/>
                <a:gd name="T6" fmla="*/ 162 w 547"/>
                <a:gd name="T7" fmla="*/ 66 h 224"/>
                <a:gd name="T8" fmla="*/ 0 w 547"/>
                <a:gd name="T9" fmla="*/ 66 h 224"/>
                <a:gd name="T10" fmla="*/ 0 60000 65536"/>
                <a:gd name="T11" fmla="*/ 0 60000 65536"/>
                <a:gd name="T12" fmla="*/ 0 60000 65536"/>
                <a:gd name="T13" fmla="*/ 0 60000 65536"/>
                <a:gd name="T14" fmla="*/ 0 60000 65536"/>
                <a:gd name="T15" fmla="*/ 0 w 547"/>
                <a:gd name="T16" fmla="*/ 0 h 224"/>
                <a:gd name="T17" fmla="*/ 547 w 547"/>
                <a:gd name="T18" fmla="*/ 224 h 224"/>
              </a:gdLst>
              <a:ahLst/>
              <a:cxnLst>
                <a:cxn ang="T10">
                  <a:pos x="T0" y="T1"/>
                </a:cxn>
                <a:cxn ang="T11">
                  <a:pos x="T2" y="T3"/>
                </a:cxn>
                <a:cxn ang="T12">
                  <a:pos x="T4" y="T5"/>
                </a:cxn>
                <a:cxn ang="T13">
                  <a:pos x="T6" y="T7"/>
                </a:cxn>
                <a:cxn ang="T14">
                  <a:pos x="T8" y="T9"/>
                </a:cxn>
              </a:cxnLst>
              <a:rect l="T15" t="T16" r="T17" b="T18"/>
              <a:pathLst>
                <a:path w="547" h="224">
                  <a:moveTo>
                    <a:pt x="0" y="224"/>
                  </a:moveTo>
                  <a:lnTo>
                    <a:pt x="98" y="0"/>
                  </a:lnTo>
                  <a:lnTo>
                    <a:pt x="449" y="0"/>
                  </a:lnTo>
                  <a:lnTo>
                    <a:pt x="547" y="224"/>
                  </a:lnTo>
                  <a:lnTo>
                    <a:pt x="0" y="224"/>
                  </a:lnTo>
                  <a:close/>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grpSp>
      <p:cxnSp>
        <p:nvCxnSpPr>
          <p:cNvPr id="60429" name="AutoShape 27"/>
          <p:cNvCxnSpPr>
            <a:cxnSpLocks noChangeShapeType="1"/>
            <a:stCxn id="60451" idx="2"/>
            <a:endCxn id="60449" idx="0"/>
          </p:cNvCxnSpPr>
          <p:nvPr/>
        </p:nvCxnSpPr>
        <p:spPr bwMode="auto">
          <a:xfrm flipH="1">
            <a:off x="1257300" y="3214688"/>
            <a:ext cx="2819400" cy="862012"/>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cxnSp>
        <p:nvCxnSpPr>
          <p:cNvPr id="60430" name="AutoShape 28"/>
          <p:cNvCxnSpPr>
            <a:cxnSpLocks noChangeShapeType="1"/>
            <a:stCxn id="60451" idx="2"/>
            <a:endCxn id="60439" idx="0"/>
          </p:cNvCxnSpPr>
          <p:nvPr/>
        </p:nvCxnSpPr>
        <p:spPr bwMode="auto">
          <a:xfrm flipH="1">
            <a:off x="3086100" y="3214688"/>
            <a:ext cx="990600" cy="1928812"/>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cxnSp>
        <p:nvCxnSpPr>
          <p:cNvPr id="60431" name="AutoShape 29"/>
          <p:cNvCxnSpPr>
            <a:cxnSpLocks noChangeShapeType="1"/>
          </p:cNvCxnSpPr>
          <p:nvPr/>
        </p:nvCxnSpPr>
        <p:spPr bwMode="auto">
          <a:xfrm>
            <a:off x="2628900" y="1538288"/>
            <a:ext cx="4065588" cy="1460500"/>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cxnSp>
        <p:nvCxnSpPr>
          <p:cNvPr id="60432" name="AutoShape 30"/>
          <p:cNvCxnSpPr>
            <a:cxnSpLocks noChangeShapeType="1"/>
            <a:stCxn id="60441" idx="2"/>
            <a:endCxn id="60449" idx="0"/>
          </p:cNvCxnSpPr>
          <p:nvPr/>
        </p:nvCxnSpPr>
        <p:spPr bwMode="auto">
          <a:xfrm flipH="1">
            <a:off x="1257300" y="1538288"/>
            <a:ext cx="1371600" cy="2538412"/>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cxnSp>
        <p:nvCxnSpPr>
          <p:cNvPr id="60433" name="AutoShape 31"/>
          <p:cNvCxnSpPr>
            <a:cxnSpLocks noChangeShapeType="1"/>
            <a:stCxn id="60441" idx="2"/>
            <a:endCxn id="60437" idx="0"/>
          </p:cNvCxnSpPr>
          <p:nvPr/>
        </p:nvCxnSpPr>
        <p:spPr bwMode="auto">
          <a:xfrm flipH="1">
            <a:off x="1181100" y="1538288"/>
            <a:ext cx="1447800" cy="1090612"/>
          </a:xfrm>
          <a:prstGeom prst="straightConnector1">
            <a:avLst/>
          </a:prstGeom>
          <a:noFill/>
          <a:ln w="28575">
            <a:solidFill>
              <a:schemeClr val="tx1"/>
            </a:solidFill>
            <a:prstDash val="dash"/>
            <a:round/>
            <a:headEnd/>
            <a:tailEnd type="arrow" w="med" len="lg"/>
          </a:ln>
          <a:extLst>
            <a:ext uri="{909E8E84-426E-40DD-AFC4-6F175D3DCCD1}">
              <a14:hiddenFill xmlns:a14="http://schemas.microsoft.com/office/drawing/2010/main">
                <a:noFill/>
              </a14:hiddenFill>
            </a:ext>
          </a:extLst>
        </p:spPr>
      </p:cxnSp>
      <p:grpSp>
        <p:nvGrpSpPr>
          <p:cNvPr id="60434" name="Group 32"/>
          <p:cNvGrpSpPr>
            <a:grpSpLocks/>
          </p:cNvGrpSpPr>
          <p:nvPr/>
        </p:nvGrpSpPr>
        <p:grpSpPr bwMode="auto">
          <a:xfrm>
            <a:off x="152400" y="2362200"/>
            <a:ext cx="2057400" cy="993775"/>
            <a:chOff x="336" y="2208"/>
            <a:chExt cx="1296" cy="626"/>
          </a:xfrm>
        </p:grpSpPr>
        <p:sp>
          <p:nvSpPr>
            <p:cNvPr id="60437" name="Rectangle 33"/>
            <p:cNvSpPr>
              <a:spLocks noChangeArrowheads="1"/>
            </p:cNvSpPr>
            <p:nvPr/>
          </p:nvSpPr>
          <p:spPr bwMode="auto">
            <a:xfrm>
              <a:off x="336" y="2383"/>
              <a:ext cx="1296" cy="451"/>
            </a:xfrm>
            <a:prstGeom prst="rect">
              <a:avLst/>
            </a:prstGeom>
            <a:solidFill>
              <a:schemeClr val="bg1"/>
            </a:solidFill>
            <a:ln w="22225">
              <a:solidFill>
                <a:srgbClr val="000000"/>
              </a:solidFill>
              <a:miter lim="800000"/>
              <a:headEnd/>
              <a:tailEnd/>
            </a:ln>
          </p:spPr>
          <p:txBody>
            <a:bodyPr anchor="ctr" anchorCtr="1"/>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1600">
                  <a:latin typeface="Courier New" pitchFamily="49" charset="0"/>
                </a:rPr>
                <a:t>Advertisement</a:t>
              </a:r>
              <a:endParaRPr lang="en-US" altLang="en-US" sz="1800"/>
            </a:p>
          </p:txBody>
        </p:sp>
        <p:sp>
          <p:nvSpPr>
            <p:cNvPr id="60438" name="Freeform 34"/>
            <p:cNvSpPr>
              <a:spLocks/>
            </p:cNvSpPr>
            <p:nvPr/>
          </p:nvSpPr>
          <p:spPr bwMode="auto">
            <a:xfrm>
              <a:off x="336" y="2208"/>
              <a:ext cx="429" cy="175"/>
            </a:xfrm>
            <a:custGeom>
              <a:avLst/>
              <a:gdLst>
                <a:gd name="T0" fmla="*/ 0 w 547"/>
                <a:gd name="T1" fmla="*/ 66 h 224"/>
                <a:gd name="T2" fmla="*/ 29 w 547"/>
                <a:gd name="T3" fmla="*/ 0 h 224"/>
                <a:gd name="T4" fmla="*/ 133 w 547"/>
                <a:gd name="T5" fmla="*/ 0 h 224"/>
                <a:gd name="T6" fmla="*/ 162 w 547"/>
                <a:gd name="T7" fmla="*/ 66 h 224"/>
                <a:gd name="T8" fmla="*/ 0 w 547"/>
                <a:gd name="T9" fmla="*/ 66 h 224"/>
                <a:gd name="T10" fmla="*/ 0 60000 65536"/>
                <a:gd name="T11" fmla="*/ 0 60000 65536"/>
                <a:gd name="T12" fmla="*/ 0 60000 65536"/>
                <a:gd name="T13" fmla="*/ 0 60000 65536"/>
                <a:gd name="T14" fmla="*/ 0 60000 65536"/>
                <a:gd name="T15" fmla="*/ 0 w 547"/>
                <a:gd name="T16" fmla="*/ 0 h 224"/>
                <a:gd name="T17" fmla="*/ 547 w 547"/>
                <a:gd name="T18" fmla="*/ 224 h 224"/>
              </a:gdLst>
              <a:ahLst/>
              <a:cxnLst>
                <a:cxn ang="T10">
                  <a:pos x="T0" y="T1"/>
                </a:cxn>
                <a:cxn ang="T11">
                  <a:pos x="T2" y="T3"/>
                </a:cxn>
                <a:cxn ang="T12">
                  <a:pos x="T4" y="T5"/>
                </a:cxn>
                <a:cxn ang="T13">
                  <a:pos x="T6" y="T7"/>
                </a:cxn>
                <a:cxn ang="T14">
                  <a:pos x="T8" y="T9"/>
                </a:cxn>
              </a:cxnLst>
              <a:rect l="T15" t="T16" r="T17" b="T18"/>
              <a:pathLst>
                <a:path w="547" h="224">
                  <a:moveTo>
                    <a:pt x="0" y="224"/>
                  </a:moveTo>
                  <a:lnTo>
                    <a:pt x="98" y="0"/>
                  </a:lnTo>
                  <a:lnTo>
                    <a:pt x="449" y="0"/>
                  </a:lnTo>
                  <a:lnTo>
                    <a:pt x="547" y="224"/>
                  </a:lnTo>
                  <a:lnTo>
                    <a:pt x="0" y="224"/>
                  </a:lnTo>
                  <a:close/>
                </a:path>
              </a:pathLst>
            </a:custGeom>
            <a:solidFill>
              <a:schemeClr val="bg1"/>
            </a:solidFill>
            <a:ln w="22225">
              <a:solidFill>
                <a:srgbClr val="000000"/>
              </a:solidFill>
              <a:round/>
              <a:headEnd/>
              <a:tailEnd/>
            </a:ln>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grpSp>
      <p:cxnSp>
        <p:nvCxnSpPr>
          <p:cNvPr id="60435" name="AutoShape 35"/>
          <p:cNvCxnSpPr>
            <a:cxnSpLocks noChangeShapeType="1"/>
            <a:stCxn id="60451" idx="1"/>
            <a:endCxn id="60437" idx="3"/>
          </p:cNvCxnSpPr>
          <p:nvPr/>
        </p:nvCxnSpPr>
        <p:spPr bwMode="auto">
          <a:xfrm flipH="1">
            <a:off x="2220913" y="2846388"/>
            <a:ext cx="815975" cy="152400"/>
          </a:xfrm>
          <a:prstGeom prst="straightConnector1">
            <a:avLst/>
          </a:prstGeom>
          <a:noFill/>
          <a:ln w="28575">
            <a:solidFill>
              <a:schemeClr val="tx1"/>
            </a:solidFill>
            <a:round/>
            <a:headEnd/>
            <a:tailEnd type="arrow" w="med" len="lg"/>
          </a:ln>
          <a:extLst>
            <a:ext uri="{909E8E84-426E-40DD-AFC4-6F175D3DCCD1}">
              <a14:hiddenFill xmlns:a14="http://schemas.microsoft.com/office/drawing/2010/main">
                <a:noFill/>
              </a14:hiddenFill>
            </a:ext>
          </a:extLst>
        </p:spPr>
      </p:cxnSp>
      <p:sp>
        <p:nvSpPr>
          <p:cNvPr id="60436" name="Rectangle 36"/>
          <p:cNvSpPr>
            <a:spLocks noGrp="1" noChangeArrowheads="1"/>
          </p:cNvSpPr>
          <p:nvPr>
            <p:ph type="title"/>
          </p:nvPr>
        </p:nvSpPr>
        <p:spPr>
          <a:xfrm>
            <a:off x="4705350" y="296863"/>
            <a:ext cx="4057650" cy="1724025"/>
          </a:xfrm>
          <a:noFill/>
          <a:ln w="12700" cap="flat">
            <a:solidFill>
              <a:schemeClr val="tx1"/>
            </a:solidFill>
            <a:prstDash val="dash"/>
            <a:miter lim="800000"/>
            <a:headEnd/>
            <a:tailEnd/>
          </a:ln>
        </p:spPr>
        <p:txBody>
          <a:bodyPr/>
          <a:lstStyle/>
          <a:p>
            <a:r>
              <a:rPr lang="en-US" altLang="en-US" smtClean="0">
                <a:ea typeface="ＭＳ Ｐゴシック" pitchFamily="34" charset="-128"/>
              </a:rPr>
              <a:t>ARENA Subsystem</a:t>
            </a:r>
            <a:br>
              <a:rPr lang="en-US" altLang="en-US" smtClean="0">
                <a:ea typeface="ＭＳ Ｐゴシック" pitchFamily="34" charset="-128"/>
              </a:rPr>
            </a:br>
            <a:r>
              <a:rPr lang="en-US" altLang="en-US" smtClean="0">
                <a:ea typeface="ＭＳ Ｐゴシック" pitchFamily="34" charset="-128"/>
              </a:rPr>
              <a:t>Decomposition</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descr="C:\Users\erdalk\Desktop\F.Dicksan.University\SE\115047-0136066836_pp2\Bruegge JPG\fig06_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17" y="167268"/>
            <a:ext cx="7560527" cy="5932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4884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smtClean="0">
                <a:ea typeface="ＭＳ Ｐゴシック" pitchFamily="34" charset="-128"/>
              </a:rPr>
              <a:t>How to achieve high Coherence</a:t>
            </a:r>
          </a:p>
        </p:txBody>
      </p:sp>
      <p:sp>
        <p:nvSpPr>
          <p:cNvPr id="51203" name="Rectangle 3"/>
          <p:cNvSpPr>
            <a:spLocks noGrp="1" noChangeArrowheads="1"/>
          </p:cNvSpPr>
          <p:nvPr>
            <p:ph type="body" idx="1"/>
          </p:nvPr>
        </p:nvSpPr>
        <p:spPr/>
        <p:txBody>
          <a:bodyPr/>
          <a:lstStyle/>
          <a:p>
            <a:r>
              <a:rPr lang="en-US" altLang="en-US" dirty="0" smtClean="0">
                <a:solidFill>
                  <a:srgbClr val="0000CC"/>
                </a:solidFill>
                <a:ea typeface="ＭＳ Ｐゴシック" pitchFamily="34" charset="-128"/>
              </a:rPr>
              <a:t>High coherence</a:t>
            </a:r>
            <a:r>
              <a:rPr lang="en-US" altLang="en-US" dirty="0" smtClean="0">
                <a:ea typeface="ＭＳ Ｐゴシック" pitchFamily="34" charset="-128"/>
              </a:rPr>
              <a:t> can be achieved if most of the interaction is within subsystems, rather than across subsystem boundaries</a:t>
            </a:r>
          </a:p>
          <a:p>
            <a:r>
              <a:rPr lang="en-US" altLang="en-US" dirty="0" smtClean="0">
                <a:ea typeface="ＭＳ Ｐゴシック" pitchFamily="34" charset="-128"/>
              </a:rPr>
              <a:t>Questions to ask:</a:t>
            </a:r>
          </a:p>
          <a:p>
            <a:pPr lvl="1"/>
            <a:r>
              <a:rPr lang="en-US" altLang="en-US" dirty="0" smtClean="0">
                <a:ea typeface="ＭＳ Ｐゴシック" pitchFamily="34" charset="-128"/>
              </a:rPr>
              <a:t>Does one subsystem always call another one for a specific service?</a:t>
            </a:r>
          </a:p>
          <a:p>
            <a:pPr lvl="2"/>
            <a:r>
              <a:rPr lang="en-US" altLang="en-US" dirty="0" smtClean="0">
                <a:ea typeface="ＭＳ Ｐゴシック" pitchFamily="34" charset="-128"/>
              </a:rPr>
              <a:t>Yes: Consider moving them together into the same </a:t>
            </a:r>
            <a:r>
              <a:rPr lang="en-US" altLang="en-US" dirty="0" err="1" smtClean="0">
                <a:ea typeface="ＭＳ Ｐゴシック" pitchFamily="34" charset="-128"/>
              </a:rPr>
              <a:t>subystem</a:t>
            </a:r>
            <a:r>
              <a:rPr lang="en-US" altLang="en-US" dirty="0" smtClean="0">
                <a:ea typeface="ＭＳ Ｐゴシック" pitchFamily="34" charset="-128"/>
              </a:rPr>
              <a:t>.</a:t>
            </a:r>
          </a:p>
          <a:p>
            <a:pPr lvl="1"/>
            <a:r>
              <a:rPr lang="en-US" altLang="en-US" dirty="0" smtClean="0">
                <a:ea typeface="ＭＳ Ｐゴシック" pitchFamily="34" charset="-128"/>
              </a:rPr>
              <a:t>Which of the subsystems call each other for services?</a:t>
            </a:r>
          </a:p>
          <a:p>
            <a:pPr lvl="2"/>
            <a:r>
              <a:rPr lang="en-US" altLang="en-US" dirty="0" smtClean="0">
                <a:ea typeface="ＭＳ Ｐゴシック" pitchFamily="34" charset="-128"/>
              </a:rPr>
              <a:t>Can this be avoided by restructuring the subsystems or changing the subsystem interface?</a:t>
            </a:r>
          </a:p>
          <a:p>
            <a:pPr lvl="1"/>
            <a:r>
              <a:rPr lang="en-US" altLang="en-US" dirty="0" smtClean="0">
                <a:ea typeface="ＭＳ Ｐゴシック" pitchFamily="34" charset="-128"/>
              </a:rPr>
              <a:t>Can the subsystems even be hierarchically ordered (in layers)?</a:t>
            </a:r>
          </a:p>
          <a:p>
            <a:pPr lvl="1"/>
            <a:endParaRPr lang="en-US" altLang="en-US" dirty="0" smtClean="0">
              <a:ea typeface="ＭＳ Ｐゴシック" pitchFamily="34" charset="-128"/>
            </a:endParaRPr>
          </a:p>
          <a:p>
            <a:endParaRPr lang="en-US" altLang="en-US" dirty="0" smtClean="0">
              <a:ea typeface="ＭＳ Ｐゴシック" pitchFamily="34" charset="-128"/>
            </a:endParaRPr>
          </a:p>
        </p:txBody>
      </p:sp>
    </p:spTree>
    <p:extLst>
      <p:ext uri="{BB962C8B-B14F-4D97-AF65-F5344CB8AC3E}">
        <p14:creationId xmlns:p14="http://schemas.microsoft.com/office/powerpoint/2010/main" val="172154676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smtClean="0">
                <a:ea typeface="ＭＳ Ｐゴシック" pitchFamily="34" charset="-128"/>
              </a:rPr>
              <a:t>How to achieve Low Coupling</a:t>
            </a:r>
          </a:p>
        </p:txBody>
      </p:sp>
      <p:sp>
        <p:nvSpPr>
          <p:cNvPr id="211971" name="Rectangle 3"/>
          <p:cNvSpPr>
            <a:spLocks noGrp="1" noChangeArrowheads="1"/>
          </p:cNvSpPr>
          <p:nvPr>
            <p:ph type="body" idx="1"/>
          </p:nvPr>
        </p:nvSpPr>
        <p:spPr>
          <a:xfrm>
            <a:off x="533400" y="1295400"/>
            <a:ext cx="8001000" cy="3152775"/>
          </a:xfrm>
        </p:spPr>
        <p:txBody>
          <a:bodyPr/>
          <a:lstStyle/>
          <a:p>
            <a:r>
              <a:rPr lang="en-US" altLang="en-US" dirty="0" smtClean="0">
                <a:solidFill>
                  <a:srgbClr val="0000CC"/>
                </a:solidFill>
                <a:ea typeface="ＭＳ Ｐゴシック" pitchFamily="34" charset="-128"/>
              </a:rPr>
              <a:t>Low coupling</a:t>
            </a:r>
            <a:r>
              <a:rPr lang="en-US" altLang="en-US" dirty="0" smtClean="0">
                <a:ea typeface="ＭＳ Ｐゴシック" pitchFamily="34" charset="-128"/>
              </a:rPr>
              <a:t> can be achieved if a calling class does not need to know anything about the internals of the called class (</a:t>
            </a:r>
            <a:r>
              <a:rPr lang="en-US" altLang="en-US" dirty="0" smtClean="0">
                <a:solidFill>
                  <a:srgbClr val="FF6600"/>
                </a:solidFill>
                <a:ea typeface="ＭＳ Ｐゴシック" pitchFamily="34" charset="-128"/>
              </a:rPr>
              <a:t>Principle of information hiding</a:t>
            </a:r>
            <a:r>
              <a:rPr lang="en-US" altLang="en-US" dirty="0" smtClean="0">
                <a:ea typeface="ＭＳ Ｐゴシック" pitchFamily="34" charset="-128"/>
              </a:rPr>
              <a:t>, </a:t>
            </a:r>
            <a:r>
              <a:rPr lang="en-US" altLang="en-US" dirty="0" err="1" smtClean="0">
                <a:ea typeface="ＭＳ Ｐゴシック" pitchFamily="34" charset="-128"/>
              </a:rPr>
              <a:t>Parnas</a:t>
            </a:r>
            <a:r>
              <a:rPr lang="en-US" altLang="en-US" dirty="0" smtClean="0">
                <a:ea typeface="ＭＳ Ｐゴシック" pitchFamily="34" charset="-128"/>
              </a:rPr>
              <a:t>)</a:t>
            </a:r>
          </a:p>
          <a:p>
            <a:r>
              <a:rPr lang="en-US" altLang="en-US" dirty="0" smtClean="0">
                <a:ea typeface="ＭＳ Ｐゴシック" pitchFamily="34" charset="-128"/>
              </a:rPr>
              <a:t>Questions to ask:</a:t>
            </a:r>
          </a:p>
          <a:p>
            <a:pPr lvl="1"/>
            <a:r>
              <a:rPr lang="en-US" altLang="en-US" dirty="0" smtClean="0">
                <a:ea typeface="ＭＳ Ｐゴシック" pitchFamily="34" charset="-128"/>
              </a:rPr>
              <a:t>Does the calling class really have to know any attributes of classes in the lower layers?</a:t>
            </a:r>
          </a:p>
          <a:p>
            <a:pPr lvl="1"/>
            <a:r>
              <a:rPr lang="en-US" altLang="en-US" dirty="0" smtClean="0">
                <a:ea typeface="ＭＳ Ｐゴシック" pitchFamily="34" charset="-128"/>
              </a:rPr>
              <a:t>Is it possible that the calling class calls only operations of the lower level classes?</a:t>
            </a:r>
          </a:p>
          <a:p>
            <a:pPr>
              <a:buFont typeface="Times" charset="0"/>
              <a:buNone/>
            </a:pPr>
            <a:endParaRPr lang="en-US" altLang="en-US" dirty="0" smtClean="0">
              <a:ea typeface="ＭＳ Ｐゴシック" pitchFamily="34" charset="-128"/>
            </a:endParaRPr>
          </a:p>
          <a:p>
            <a:pPr>
              <a:buFont typeface="Times" charset="0"/>
              <a:buNone/>
            </a:pPr>
            <a:endParaRPr lang="en-US" altLang="en-US" dirty="0" smtClean="0">
              <a:ea typeface="ＭＳ Ｐゴシック" pitchFamily="34" charset="-128"/>
            </a:endParaRPr>
          </a:p>
          <a:p>
            <a:pPr>
              <a:buFont typeface="Times" charset="0"/>
              <a:buNone/>
            </a:pPr>
            <a:r>
              <a:rPr lang="en-US" altLang="en-US" dirty="0" smtClean="0">
                <a:ea typeface="ＭＳ Ｐゴシック" pitchFamily="34" charset="-128"/>
              </a:rPr>
              <a:t>
</a:t>
            </a:r>
          </a:p>
        </p:txBody>
      </p:sp>
      <p:grpSp>
        <p:nvGrpSpPr>
          <p:cNvPr id="2" name="Group 7"/>
          <p:cNvGrpSpPr>
            <a:grpSpLocks/>
          </p:cNvGrpSpPr>
          <p:nvPr/>
        </p:nvGrpSpPr>
        <p:grpSpPr bwMode="auto">
          <a:xfrm>
            <a:off x="2930525" y="4448175"/>
            <a:ext cx="4714875" cy="1647825"/>
            <a:chOff x="1846" y="2802"/>
            <a:chExt cx="2970" cy="1038"/>
          </a:xfrm>
        </p:grpSpPr>
        <p:pic>
          <p:nvPicPr>
            <p:cNvPr id="471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 y="2802"/>
              <a:ext cx="865" cy="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7110" name="Text Box 6"/>
            <p:cNvSpPr txBox="1">
              <a:spLocks noChangeArrowheads="1"/>
            </p:cNvSpPr>
            <p:nvPr/>
          </p:nvSpPr>
          <p:spPr bwMode="auto">
            <a:xfrm>
              <a:off x="1846" y="3210"/>
              <a:ext cx="1960"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1800" b="0">
                  <a:latin typeface="Verdana" pitchFamily="34" charset="0"/>
                </a:rPr>
                <a:t>David Parnas, *1941, </a:t>
              </a:r>
            </a:p>
            <a:p>
              <a:pPr algn="ctr"/>
              <a:r>
                <a:rPr lang="en-US" altLang="en-US" sz="1800" b="0">
                  <a:latin typeface="Verdana" pitchFamily="34" charset="0"/>
                </a:rPr>
                <a:t>Developed the concept of</a:t>
              </a:r>
            </a:p>
            <a:p>
              <a:pPr algn="ctr"/>
              <a:r>
                <a:rPr lang="en-US" altLang="en-US" sz="1800" b="0">
                  <a:latin typeface="Verdana" pitchFamily="34" charset="0"/>
                </a:rPr>
                <a:t>modularity in design.</a:t>
              </a:r>
            </a:p>
          </p:txBody>
        </p:sp>
      </p:grpSp>
    </p:spTree>
    <p:extLst>
      <p:ext uri="{BB962C8B-B14F-4D97-AF65-F5344CB8AC3E}">
        <p14:creationId xmlns:p14="http://schemas.microsoft.com/office/powerpoint/2010/main" val="338490056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19100" y="222250"/>
            <a:ext cx="8410575" cy="863600"/>
          </a:xfrm>
        </p:spPr>
        <p:txBody>
          <a:bodyPr/>
          <a:lstStyle/>
          <a:p>
            <a:r>
              <a:rPr lang="en-US" altLang="en-US" smtClean="0">
                <a:ea typeface="ＭＳ Ｐゴシック" pitchFamily="34" charset="-128"/>
              </a:rPr>
              <a:t>The Layers of the T.H.E. System</a:t>
            </a:r>
          </a:p>
        </p:txBody>
      </p:sp>
      <p:sp>
        <p:nvSpPr>
          <p:cNvPr id="52227" name="Rectangle 3"/>
          <p:cNvSpPr>
            <a:spLocks noGrp="1" noChangeArrowheads="1"/>
          </p:cNvSpPr>
          <p:nvPr>
            <p:ph idx="1"/>
          </p:nvPr>
        </p:nvSpPr>
        <p:spPr>
          <a:xfrm>
            <a:off x="255588" y="977900"/>
            <a:ext cx="8888412" cy="717550"/>
          </a:xfrm>
        </p:spPr>
        <p:txBody>
          <a:bodyPr/>
          <a:lstStyle/>
          <a:p>
            <a:pPr>
              <a:buFont typeface="Times" charset="0"/>
              <a:buNone/>
            </a:pPr>
            <a:r>
              <a:rPr lang="en-US" altLang="en-US" smtClean="0">
                <a:ea typeface="ＭＳ Ｐゴシック" pitchFamily="34" charset="-128"/>
              </a:rPr>
              <a:t>“An operating system is a hierarchy of layers, each layers using services offered by the lower layers”</a:t>
            </a:r>
          </a:p>
        </p:txBody>
      </p:sp>
      <p:grpSp>
        <p:nvGrpSpPr>
          <p:cNvPr id="52228" name="Gruppierung 28"/>
          <p:cNvGrpSpPr>
            <a:grpSpLocks/>
          </p:cNvGrpSpPr>
          <p:nvPr/>
        </p:nvGrpSpPr>
        <p:grpSpPr bwMode="auto">
          <a:xfrm>
            <a:off x="1162050" y="5968659"/>
            <a:ext cx="5140325" cy="830262"/>
            <a:chOff x="1666241" y="8572783"/>
            <a:chExt cx="7310684" cy="851182"/>
          </a:xfrm>
        </p:grpSpPr>
        <p:sp>
          <p:nvSpPr>
            <p:cNvPr id="52242" name="Rectangle 98"/>
            <p:cNvSpPr>
              <a:spLocks noChangeArrowheads="1"/>
            </p:cNvSpPr>
            <p:nvPr/>
          </p:nvSpPr>
          <p:spPr bwMode="auto">
            <a:xfrm>
              <a:off x="1666241" y="8572783"/>
              <a:ext cx="7310684" cy="85118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130046" tIns="65023" rIns="130046" bIns="65023" anchor="ct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2243" name="Rectangle 12"/>
            <p:cNvSpPr>
              <a:spLocks noChangeArrowheads="1"/>
            </p:cNvSpPr>
            <p:nvPr/>
          </p:nvSpPr>
          <p:spPr bwMode="auto">
            <a:xfrm>
              <a:off x="2006600" y="8686801"/>
              <a:ext cx="3838701" cy="728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8691" tIns="63217" rIns="128691" bIns="63217">
              <a:spAutoFit/>
            </a:bodyP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500" b="0"/>
                <a:t>Layer 0: Scheduler</a:t>
              </a:r>
            </a:p>
          </p:txBody>
        </p:sp>
      </p:grpSp>
      <p:grpSp>
        <p:nvGrpSpPr>
          <p:cNvPr id="52229" name="Gruppierung 29"/>
          <p:cNvGrpSpPr>
            <a:grpSpLocks/>
          </p:cNvGrpSpPr>
          <p:nvPr/>
        </p:nvGrpSpPr>
        <p:grpSpPr bwMode="auto">
          <a:xfrm>
            <a:off x="1171575" y="4946650"/>
            <a:ext cx="5130800" cy="1081088"/>
            <a:chOff x="1666240" y="7035236"/>
            <a:chExt cx="7297138" cy="1537547"/>
          </a:xfrm>
        </p:grpSpPr>
        <p:sp>
          <p:nvSpPr>
            <p:cNvPr id="52240" name="Rectangle 5"/>
            <p:cNvSpPr>
              <a:spLocks noChangeArrowheads="1"/>
            </p:cNvSpPr>
            <p:nvPr/>
          </p:nvSpPr>
          <p:spPr bwMode="auto">
            <a:xfrm>
              <a:off x="1666240" y="7035236"/>
              <a:ext cx="7297138" cy="153754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130046" tIns="65023" rIns="130046" bIns="65023" anchor="ct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2241" name="Rectangle 13"/>
            <p:cNvSpPr>
              <a:spLocks noChangeArrowheads="1"/>
            </p:cNvSpPr>
            <p:nvPr/>
          </p:nvSpPr>
          <p:spPr bwMode="auto">
            <a:xfrm>
              <a:off x="2006600" y="7467599"/>
              <a:ext cx="3053959" cy="729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8691" tIns="63217" rIns="128691" bIns="63217">
              <a:spAutoFit/>
            </a:bodyP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500" b="0"/>
                <a:t>Layer 1: Pager</a:t>
              </a:r>
            </a:p>
          </p:txBody>
        </p:sp>
      </p:grpSp>
      <p:grpSp>
        <p:nvGrpSpPr>
          <p:cNvPr id="52230" name="Gruppierung 30"/>
          <p:cNvGrpSpPr>
            <a:grpSpLocks/>
          </p:cNvGrpSpPr>
          <p:nvPr/>
        </p:nvGrpSpPr>
        <p:grpSpPr bwMode="auto">
          <a:xfrm>
            <a:off x="1171575" y="3906838"/>
            <a:ext cx="5130800" cy="1062037"/>
            <a:chOff x="1666240" y="5556393"/>
            <a:chExt cx="7297138" cy="1510299"/>
          </a:xfrm>
        </p:grpSpPr>
        <p:sp>
          <p:nvSpPr>
            <p:cNvPr id="52238" name="Rectangle 88"/>
            <p:cNvSpPr>
              <a:spLocks noChangeArrowheads="1"/>
            </p:cNvSpPr>
            <p:nvPr/>
          </p:nvSpPr>
          <p:spPr bwMode="auto">
            <a:xfrm>
              <a:off x="1666240" y="5556393"/>
              <a:ext cx="7297138" cy="147432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2239" name="Rectangle 14"/>
            <p:cNvSpPr>
              <a:spLocks noChangeArrowheads="1"/>
            </p:cNvSpPr>
            <p:nvPr/>
          </p:nvSpPr>
          <p:spPr bwMode="auto">
            <a:xfrm>
              <a:off x="2006600" y="5791200"/>
              <a:ext cx="6858000" cy="1275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8691" tIns="63217" rIns="128691" bIns="63217">
              <a:spAutoFit/>
            </a:bodyP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500" b="0"/>
                <a:t>Layer 2: Communication with Console</a:t>
              </a:r>
            </a:p>
          </p:txBody>
        </p:sp>
      </p:grpSp>
      <p:grpSp>
        <p:nvGrpSpPr>
          <p:cNvPr id="52231" name="Gruppierung 31"/>
          <p:cNvGrpSpPr>
            <a:grpSpLocks/>
          </p:cNvGrpSpPr>
          <p:nvPr/>
        </p:nvGrpSpPr>
        <p:grpSpPr bwMode="auto">
          <a:xfrm>
            <a:off x="1171575" y="2868613"/>
            <a:ext cx="5130800" cy="1036637"/>
            <a:chOff x="1666240" y="4079806"/>
            <a:chExt cx="7297138" cy="1474328"/>
          </a:xfrm>
        </p:grpSpPr>
        <p:sp>
          <p:nvSpPr>
            <p:cNvPr id="52236" name="Rectangle 87"/>
            <p:cNvSpPr>
              <a:spLocks noChangeArrowheads="1"/>
            </p:cNvSpPr>
            <p:nvPr/>
          </p:nvSpPr>
          <p:spPr bwMode="auto">
            <a:xfrm>
              <a:off x="1666240" y="4079806"/>
              <a:ext cx="7297138" cy="147432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130046" tIns="65023" rIns="130046" bIns="65023" anchor="ct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2237" name="Rectangle 15"/>
            <p:cNvSpPr>
              <a:spLocks noChangeArrowheads="1"/>
            </p:cNvSpPr>
            <p:nvPr/>
          </p:nvSpPr>
          <p:spPr bwMode="auto">
            <a:xfrm>
              <a:off x="2006600" y="4495800"/>
              <a:ext cx="5763402" cy="72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8691" tIns="63217" rIns="128691" bIns="63217">
              <a:spAutoFit/>
            </a:bodyP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500" b="0"/>
                <a:t>Layer 3: I/O Device Manager</a:t>
              </a:r>
            </a:p>
          </p:txBody>
        </p:sp>
      </p:grpSp>
      <p:grpSp>
        <p:nvGrpSpPr>
          <p:cNvPr id="52232" name="Gruppierung 32"/>
          <p:cNvGrpSpPr>
            <a:grpSpLocks/>
          </p:cNvGrpSpPr>
          <p:nvPr/>
        </p:nvGrpSpPr>
        <p:grpSpPr bwMode="auto">
          <a:xfrm>
            <a:off x="1181100" y="1831975"/>
            <a:ext cx="5130800" cy="1036638"/>
            <a:chOff x="1666240" y="2605475"/>
            <a:chExt cx="7297138" cy="1474330"/>
          </a:xfrm>
        </p:grpSpPr>
        <p:sp>
          <p:nvSpPr>
            <p:cNvPr id="52234" name="Rectangle 11"/>
            <p:cNvSpPr>
              <a:spLocks noChangeArrowheads="1"/>
            </p:cNvSpPr>
            <p:nvPr/>
          </p:nvSpPr>
          <p:spPr bwMode="auto">
            <a:xfrm>
              <a:off x="1666240" y="2605475"/>
              <a:ext cx="7297138" cy="147433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130046" tIns="65023" rIns="130046" bIns="65023" anchor="ct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2235" name="Rectangle 15"/>
            <p:cNvSpPr>
              <a:spLocks noChangeArrowheads="1"/>
            </p:cNvSpPr>
            <p:nvPr/>
          </p:nvSpPr>
          <p:spPr bwMode="auto">
            <a:xfrm>
              <a:off x="2006600" y="3124200"/>
              <a:ext cx="4738677" cy="72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8691" tIns="63217" rIns="128691" bIns="63217">
              <a:spAutoFit/>
            </a:bodyP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500" b="0" dirty="0"/>
                <a:t>Layer 4: User Programs</a:t>
              </a:r>
            </a:p>
          </p:txBody>
        </p:sp>
      </p:grpSp>
      <p:sp>
        <p:nvSpPr>
          <p:cNvPr id="19" name="Abgerundete rechteckige Legende 18"/>
          <p:cNvSpPr>
            <a:spLocks noChangeArrowheads="1"/>
          </p:cNvSpPr>
          <p:nvPr/>
        </p:nvSpPr>
        <p:spPr bwMode="auto">
          <a:xfrm>
            <a:off x="6773863" y="1947863"/>
            <a:ext cx="2235200" cy="1524000"/>
          </a:xfrm>
          <a:prstGeom prst="wedgeRoundRectCallout">
            <a:avLst>
              <a:gd name="adj1" fmla="val -68560"/>
              <a:gd name="adj2" fmla="val -65944"/>
              <a:gd name="adj3" fmla="val 16667"/>
            </a:avLst>
          </a:prstGeom>
          <a:solidFill>
            <a:schemeClr val="bg1"/>
          </a:solidFill>
          <a:ln w="12700">
            <a:solidFill>
              <a:schemeClr val="tx1"/>
            </a:solidFill>
            <a:round/>
            <a:headEnd/>
            <a:tailEnd/>
          </a:ln>
        </p:spPr>
        <p:txBody>
          <a:bodyPr wrap="none" anchor="ct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t>Retrospectively, </a:t>
            </a:r>
          </a:p>
          <a:p>
            <a:r>
              <a:rPr lang="en-US" altLang="en-US" sz="1800"/>
              <a:t>T.H.E was the first </a:t>
            </a:r>
          </a:p>
          <a:p>
            <a:r>
              <a:rPr lang="de-DE" altLang="en-US" sz="1800"/>
              <a:t>s</a:t>
            </a:r>
            <a:r>
              <a:rPr lang="en-US" altLang="en-US" sz="1800"/>
              <a:t>ystem that used  an</a:t>
            </a:r>
          </a:p>
          <a:p>
            <a:r>
              <a:rPr lang="en-US" altLang="en-US" sz="1800"/>
              <a:t>architectural style!</a:t>
            </a:r>
          </a:p>
        </p:txBody>
      </p:sp>
    </p:spTree>
    <p:extLst>
      <p:ext uri="{BB962C8B-B14F-4D97-AF65-F5344CB8AC3E}">
        <p14:creationId xmlns:p14="http://schemas.microsoft.com/office/powerpoint/2010/main" val="11992170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6"/>
          <p:cNvSpPr>
            <a:spLocks noGrp="1" noChangeArrowheads="1"/>
          </p:cNvSpPr>
          <p:nvPr>
            <p:ph type="title"/>
          </p:nvPr>
        </p:nvSpPr>
        <p:spPr/>
        <p:txBody>
          <a:bodyPr/>
          <a:lstStyle/>
          <a:p>
            <a:r>
              <a:rPr lang="en-US" altLang="en-US" smtClean="0">
                <a:ea typeface="ＭＳ Ｐゴシック" pitchFamily="34" charset="-128"/>
              </a:rPr>
              <a:t>Properties of Subsystems: Layers and Partitions</a:t>
            </a:r>
          </a:p>
        </p:txBody>
      </p:sp>
      <p:sp>
        <p:nvSpPr>
          <p:cNvPr id="33799" name="Rectangle 7"/>
          <p:cNvSpPr>
            <a:spLocks noGrp="1" noChangeArrowheads="1"/>
          </p:cNvSpPr>
          <p:nvPr>
            <p:ph type="body" idx="1"/>
          </p:nvPr>
        </p:nvSpPr>
        <p:spPr>
          <a:xfrm>
            <a:off x="533400" y="1295400"/>
            <a:ext cx="8001000" cy="4625898"/>
          </a:xfrm>
        </p:spPr>
        <p:txBody>
          <a:bodyPr/>
          <a:lstStyle/>
          <a:p>
            <a:r>
              <a:rPr lang="en-US" altLang="en-US" dirty="0" smtClean="0">
                <a:ea typeface="ＭＳ Ｐゴシック" pitchFamily="34" charset="-128"/>
              </a:rPr>
              <a:t>A hierarchical decomposition of a system yields an ordered set of layers.</a:t>
            </a:r>
          </a:p>
          <a:p>
            <a:r>
              <a:rPr lang="en-US" altLang="en-US" dirty="0" smtClean="0">
                <a:ea typeface="ＭＳ Ｐゴシック" pitchFamily="34" charset="-128"/>
              </a:rPr>
              <a:t>A </a:t>
            </a:r>
            <a:r>
              <a:rPr lang="en-US" altLang="en-US" dirty="0" smtClean="0">
                <a:solidFill>
                  <a:srgbClr val="FF0000"/>
                </a:solidFill>
                <a:ea typeface="ＭＳ Ｐゴシック" pitchFamily="34" charset="-128"/>
              </a:rPr>
              <a:t>layer</a:t>
            </a:r>
            <a:r>
              <a:rPr lang="en-US" altLang="en-US" dirty="0" smtClean="0">
                <a:ea typeface="ＭＳ Ｐゴシック" pitchFamily="34" charset="-128"/>
              </a:rPr>
              <a:t> is a subsystem that provides a service to another subsystem with the following restrictions:</a:t>
            </a:r>
          </a:p>
          <a:p>
            <a:pPr lvl="1"/>
            <a:r>
              <a:rPr lang="en-US" altLang="en-US" dirty="0" smtClean="0">
                <a:ea typeface="ＭＳ Ｐゴシック" pitchFamily="34" charset="-128"/>
              </a:rPr>
              <a:t>A layer only depends on services from lower layers</a:t>
            </a:r>
          </a:p>
          <a:p>
            <a:pPr lvl="1"/>
            <a:r>
              <a:rPr lang="en-US" altLang="en-US" dirty="0" smtClean="0">
                <a:ea typeface="ＭＳ Ｐゴシック" pitchFamily="34" charset="-128"/>
              </a:rPr>
              <a:t>A layer has no knowledge of higher layers</a:t>
            </a:r>
          </a:p>
          <a:p>
            <a:r>
              <a:rPr lang="en-US" altLang="en-US" dirty="0" smtClean="0">
                <a:ea typeface="ＭＳ Ｐゴシック" pitchFamily="34" charset="-128"/>
              </a:rPr>
              <a:t>A layer can be divided horizontally into several independent subsystems called </a:t>
            </a:r>
            <a:r>
              <a:rPr lang="en-US" altLang="en-US" dirty="0" smtClean="0">
                <a:solidFill>
                  <a:srgbClr val="FF0000"/>
                </a:solidFill>
                <a:ea typeface="ＭＳ Ｐゴシック" pitchFamily="34" charset="-128"/>
              </a:rPr>
              <a:t>partitions</a:t>
            </a:r>
            <a:endParaRPr lang="en-US" altLang="en-US" dirty="0" smtClean="0">
              <a:ea typeface="ＭＳ Ｐゴシック" pitchFamily="34" charset="-128"/>
            </a:endParaRPr>
          </a:p>
          <a:p>
            <a:pPr lvl="1"/>
            <a:r>
              <a:rPr lang="en-US" altLang="en-US" dirty="0" smtClean="0">
                <a:ea typeface="ＭＳ Ｐゴシック" pitchFamily="34" charset="-128"/>
              </a:rPr>
              <a:t>Partitions provide services to other partitions on the same layer</a:t>
            </a:r>
          </a:p>
          <a:p>
            <a:pPr lvl="1"/>
            <a:r>
              <a:rPr lang="en-US" altLang="en-US" dirty="0" smtClean="0">
                <a:ea typeface="ＭＳ Ｐゴシック" pitchFamily="34" charset="-128"/>
              </a:rPr>
              <a:t>Partitions are also </a:t>
            </a:r>
            <a:r>
              <a:rPr lang="en-US" altLang="en-US" dirty="0" smtClean="0">
                <a:latin typeface="ヒラギノ角ゴ Pro W3" charset="-128"/>
                <a:ea typeface="ＭＳ Ｐゴシック" pitchFamily="34" charset="-128"/>
              </a:rPr>
              <a:t>called </a:t>
            </a:r>
            <a:r>
              <a:rPr lang="en-US" altLang="en-US" dirty="0" smtClean="0">
                <a:ea typeface="ＭＳ Ｐゴシック" pitchFamily="34" charset="-128"/>
              </a:rPr>
              <a:t>“weakly coupled” subsystems.</a:t>
            </a:r>
          </a:p>
          <a:p>
            <a:endParaRPr lang="en-US" altLang="en-US" dirty="0" smtClean="0">
              <a:ea typeface="ＭＳ Ｐゴシック" pitchFamily="34" charset="-128"/>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9"/>
          <p:cNvSpPr>
            <a:spLocks noGrp="1" noChangeArrowheads="1"/>
          </p:cNvSpPr>
          <p:nvPr>
            <p:ph type="title"/>
          </p:nvPr>
        </p:nvSpPr>
        <p:spPr/>
        <p:txBody>
          <a:bodyPr/>
          <a:lstStyle/>
          <a:p>
            <a:r>
              <a:rPr lang="en-US" altLang="en-US" smtClean="0">
                <a:ea typeface="ＭＳ Ｐゴシック" pitchFamily="34" charset="-128"/>
              </a:rPr>
              <a:t>Overview</a:t>
            </a:r>
          </a:p>
        </p:txBody>
      </p:sp>
      <p:sp>
        <p:nvSpPr>
          <p:cNvPr id="29699" name="Rectangle 10"/>
          <p:cNvSpPr>
            <a:spLocks noGrp="1" noChangeArrowheads="1"/>
          </p:cNvSpPr>
          <p:nvPr>
            <p:ph type="body" idx="1"/>
          </p:nvPr>
        </p:nvSpPr>
        <p:spPr>
          <a:xfrm>
            <a:off x="228600" y="977900"/>
            <a:ext cx="8001000" cy="1871663"/>
          </a:xfrm>
        </p:spPr>
        <p:txBody>
          <a:bodyPr/>
          <a:lstStyle/>
          <a:p>
            <a:pPr marL="457200" indent="-457200">
              <a:buFont typeface="Times" charset="0"/>
              <a:buNone/>
            </a:pPr>
            <a:r>
              <a:rPr lang="en-US" altLang="en-US" smtClean="0">
                <a:solidFill>
                  <a:srgbClr val="2E10FF"/>
                </a:solidFill>
                <a:ea typeface="ＭＳ Ｐゴシック" pitchFamily="34" charset="-128"/>
              </a:rPr>
              <a:t>System Design I (This Lecture)</a:t>
            </a:r>
            <a:endParaRPr lang="en-US" altLang="en-US" smtClean="0">
              <a:solidFill>
                <a:srgbClr val="FF0000"/>
              </a:solidFill>
              <a:ea typeface="ＭＳ Ｐゴシック" pitchFamily="34" charset="-128"/>
            </a:endParaRPr>
          </a:p>
          <a:p>
            <a:pPr marL="838200" lvl="1" indent="-381000">
              <a:buFont typeface="Times" charset="0"/>
              <a:buNone/>
            </a:pPr>
            <a:r>
              <a:rPr lang="en-US" altLang="en-US" smtClean="0">
                <a:ea typeface="ＭＳ Ｐゴシック" pitchFamily="34" charset="-128"/>
              </a:rPr>
              <a:t>0. Overview of System Design</a:t>
            </a:r>
          </a:p>
          <a:p>
            <a:pPr marL="838200" lvl="1" indent="-381000">
              <a:buFont typeface="Times" charset="0"/>
              <a:buNone/>
            </a:pPr>
            <a:r>
              <a:rPr lang="en-US" altLang="en-US" smtClean="0">
                <a:ea typeface="ＭＳ Ｐゴシック" pitchFamily="34" charset="-128"/>
              </a:rPr>
              <a:t>1. Design Goals</a:t>
            </a:r>
          </a:p>
          <a:p>
            <a:pPr marL="838200" lvl="1" indent="-381000">
              <a:buFont typeface="Times" charset="0"/>
              <a:buNone/>
            </a:pPr>
            <a:r>
              <a:rPr lang="en-US" altLang="en-US" smtClean="0">
                <a:ea typeface="ＭＳ Ｐゴシック" pitchFamily="34" charset="-128"/>
              </a:rPr>
              <a:t>2. Subsystem Decomposition, Software Architecture</a:t>
            </a:r>
          </a:p>
        </p:txBody>
      </p:sp>
      <p:sp>
        <p:nvSpPr>
          <p:cNvPr id="29700" name="Rectangle 11"/>
          <p:cNvSpPr>
            <a:spLocks noChangeArrowheads="1"/>
          </p:cNvSpPr>
          <p:nvPr/>
        </p:nvSpPr>
        <p:spPr bwMode="auto">
          <a:xfrm>
            <a:off x="260350" y="2559050"/>
            <a:ext cx="7969250" cy="359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chemeClr val="tx1"/>
                </a:solidFill>
                <a:latin typeface="Times" charset="0"/>
                <a:ea typeface="ＭＳ Ｐゴシック" pitchFamily="34" charset="-128"/>
              </a:defRPr>
            </a:lvl1pPr>
            <a:lvl2pPr>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nSpc>
                <a:spcPct val="110000"/>
              </a:lnSpc>
            </a:pPr>
            <a:r>
              <a:rPr lang="en-US" altLang="en-US" b="0">
                <a:solidFill>
                  <a:srgbClr val="2E10FF"/>
                </a:solidFill>
                <a:latin typeface="Verdana" pitchFamily="34" charset="0"/>
              </a:rPr>
              <a:t>System Design II (Next Lecture)</a:t>
            </a:r>
            <a:endParaRPr lang="en-US" altLang="en-US" sz="2000" b="0">
              <a:solidFill>
                <a:srgbClr val="FF0000"/>
              </a:solidFill>
              <a:latin typeface="Verdana" pitchFamily="34" charset="0"/>
            </a:endParaRPr>
          </a:p>
          <a:p>
            <a:pPr lvl="1">
              <a:lnSpc>
                <a:spcPct val="110000"/>
              </a:lnSpc>
            </a:pPr>
            <a:r>
              <a:rPr lang="en-US" altLang="en-US" sz="2000" b="0">
                <a:latin typeface="Verdana" pitchFamily="34" charset="0"/>
              </a:rPr>
              <a:t>3. Concurrency: Identification of parallelism</a:t>
            </a:r>
          </a:p>
          <a:p>
            <a:pPr lvl="1">
              <a:lnSpc>
                <a:spcPct val="110000"/>
              </a:lnSpc>
            </a:pPr>
            <a:r>
              <a:rPr lang="en-US" altLang="en-US" sz="2000" b="0">
                <a:latin typeface="Verdana" pitchFamily="34" charset="0"/>
              </a:rPr>
              <a:t>4. Hardware/Software Mapping: </a:t>
            </a:r>
          </a:p>
          <a:p>
            <a:pPr lvl="1">
              <a:lnSpc>
                <a:spcPct val="110000"/>
              </a:lnSpc>
            </a:pPr>
            <a:r>
              <a:rPr lang="en-US" altLang="en-US" sz="2000" b="0">
                <a:latin typeface="Verdana" pitchFamily="34" charset="0"/>
              </a:rPr>
              <a:t>	Mapping subsystems to processors</a:t>
            </a:r>
          </a:p>
          <a:p>
            <a:pPr lvl="1">
              <a:lnSpc>
                <a:spcPct val="110000"/>
              </a:lnSpc>
            </a:pPr>
            <a:r>
              <a:rPr lang="en-US" altLang="en-US" sz="2000" b="0">
                <a:latin typeface="Verdana" pitchFamily="34" charset="0"/>
              </a:rPr>
              <a:t>5. Persistent Data Management: Storage for entity objects</a:t>
            </a:r>
          </a:p>
          <a:p>
            <a:pPr lvl="1">
              <a:lnSpc>
                <a:spcPct val="110000"/>
              </a:lnSpc>
            </a:pPr>
            <a:r>
              <a:rPr lang="en-US" altLang="en-US" sz="2000" b="0">
                <a:latin typeface="Verdana" pitchFamily="34" charset="0"/>
              </a:rPr>
              <a:t>6. Global Resource Handling &amp; Access Control:</a:t>
            </a:r>
          </a:p>
          <a:p>
            <a:pPr lvl="1">
              <a:lnSpc>
                <a:spcPct val="110000"/>
              </a:lnSpc>
            </a:pPr>
            <a:r>
              <a:rPr lang="en-US" altLang="en-US" sz="2000" b="0">
                <a:latin typeface="Verdana" pitchFamily="34" charset="0"/>
              </a:rPr>
              <a:t>	Who can access what?)</a:t>
            </a:r>
          </a:p>
          <a:p>
            <a:pPr lvl="1">
              <a:lnSpc>
                <a:spcPct val="110000"/>
              </a:lnSpc>
            </a:pPr>
            <a:r>
              <a:rPr lang="en-US" altLang="en-US" sz="2000" b="0">
                <a:latin typeface="Verdana" pitchFamily="34" charset="0"/>
              </a:rPr>
              <a:t>7. Software Control: Who is in control?</a:t>
            </a:r>
          </a:p>
          <a:p>
            <a:pPr lvl="1">
              <a:lnSpc>
                <a:spcPct val="110000"/>
              </a:lnSpc>
            </a:pPr>
            <a:r>
              <a:rPr lang="en-US" altLang="en-US" sz="2000" b="0">
                <a:latin typeface="Verdana" pitchFamily="34" charset="0"/>
              </a:rPr>
              <a:t>8. Boundary Conditions: Administrative use cases.</a:t>
            </a:r>
          </a:p>
        </p:txBody>
      </p:sp>
    </p:spTree>
    <p:extLst>
      <p:ext uri="{BB962C8B-B14F-4D97-AF65-F5344CB8AC3E}">
        <p14:creationId xmlns:p14="http://schemas.microsoft.com/office/powerpoint/2010/main" val="234359550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Cont..(Layers and Partitions)</a:t>
            </a:r>
            <a:endParaRPr lang="en-US" dirty="0"/>
          </a:p>
        </p:txBody>
      </p:sp>
      <p:sp>
        <p:nvSpPr>
          <p:cNvPr id="3" name="Content Placeholder 2"/>
          <p:cNvSpPr>
            <a:spLocks noGrp="1"/>
          </p:cNvSpPr>
          <p:nvPr>
            <p:ph idx="1"/>
          </p:nvPr>
        </p:nvSpPr>
        <p:spPr>
          <a:xfrm>
            <a:off x="533400" y="1295400"/>
            <a:ext cx="8001000" cy="3614057"/>
          </a:xfrm>
        </p:spPr>
        <p:txBody>
          <a:bodyPr/>
          <a:lstStyle/>
          <a:p>
            <a:r>
              <a:rPr lang="en-US" dirty="0" smtClean="0"/>
              <a:t>The layer that does not depend on any other layer is called the bottom layer.</a:t>
            </a:r>
          </a:p>
          <a:p>
            <a:r>
              <a:rPr lang="en-US" dirty="0" smtClean="0"/>
              <a:t>The layer that is not used by other layer is called the top layer.</a:t>
            </a:r>
          </a:p>
          <a:p>
            <a:r>
              <a:rPr lang="en-US" dirty="0" smtClean="0"/>
              <a:t>In a </a:t>
            </a:r>
            <a:r>
              <a:rPr lang="en-US" b="1" dirty="0" smtClean="0"/>
              <a:t>Closed </a:t>
            </a:r>
            <a:r>
              <a:rPr lang="en-US" b="1" dirty="0"/>
              <a:t>A</a:t>
            </a:r>
            <a:r>
              <a:rPr lang="en-US" b="1" dirty="0" smtClean="0"/>
              <a:t>rchitecture</a:t>
            </a:r>
            <a:r>
              <a:rPr lang="en-US" dirty="0" smtClean="0"/>
              <a:t>, each layer can access only the layer immediately below it.</a:t>
            </a:r>
          </a:p>
          <a:p>
            <a:r>
              <a:rPr lang="en-US" dirty="0" smtClean="0"/>
              <a:t>In an </a:t>
            </a:r>
            <a:r>
              <a:rPr lang="en-US" b="1" dirty="0" smtClean="0"/>
              <a:t>Open Architecture </a:t>
            </a:r>
            <a:r>
              <a:rPr lang="en-US" dirty="0" smtClean="0"/>
              <a:t>a layer can also access layers at deeper levels</a:t>
            </a:r>
          </a:p>
        </p:txBody>
      </p:sp>
    </p:spTree>
    <p:extLst>
      <p:ext uri="{BB962C8B-B14F-4D97-AF65-F5344CB8AC3E}">
        <p14:creationId xmlns:p14="http://schemas.microsoft.com/office/powerpoint/2010/main" val="32401877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architecture</a:t>
            </a:r>
            <a:endParaRPr lang="en-US" dirty="0"/>
          </a:p>
        </p:txBody>
      </p:sp>
      <p:pic>
        <p:nvPicPr>
          <p:cNvPr id="2050" name="Picture 2" descr="C:\Users\erdalk\Desktop\F.Dicksan.University\SE\115047-0136066836_pp2\Bruegge JPG\fig06_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38" y="1257300"/>
            <a:ext cx="7653071" cy="5300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0180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descr="C:\Users\erdalk\Desktop\F.Dicksan.University\SE\115047-0136066836_pp2\Bruegge JPG\fig06_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971550"/>
            <a:ext cx="6829426" cy="544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2732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Open Architecture</a:t>
            </a:r>
            <a:endParaRPr lang="en-US" dirty="0"/>
          </a:p>
        </p:txBody>
      </p:sp>
      <p:pic>
        <p:nvPicPr>
          <p:cNvPr id="1026" name="Picture 2" descr="C:\Users\erdalk\Desktop\F.Dicksan.University\SE\115047-0136066836_pp2\Bruegge JPG\fig06_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942" y="863374"/>
            <a:ext cx="7331529" cy="5276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3492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63" name="Line 59"/>
          <p:cNvSpPr>
            <a:spLocks noChangeShapeType="1"/>
          </p:cNvSpPr>
          <p:nvPr/>
        </p:nvSpPr>
        <p:spPr bwMode="auto">
          <a:xfrm>
            <a:off x="2695575" y="3648075"/>
            <a:ext cx="863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371" name="Rectangle 24"/>
          <p:cNvSpPr>
            <a:spLocks noChangeArrowheads="1"/>
          </p:cNvSpPr>
          <p:nvPr/>
        </p:nvSpPr>
        <p:spPr bwMode="auto">
          <a:xfrm>
            <a:off x="2295525" y="4862513"/>
            <a:ext cx="1785938" cy="393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8372" name="Rectangle 25"/>
          <p:cNvSpPr>
            <a:spLocks noChangeArrowheads="1"/>
          </p:cNvSpPr>
          <p:nvPr/>
        </p:nvSpPr>
        <p:spPr bwMode="auto">
          <a:xfrm>
            <a:off x="2295525" y="4862513"/>
            <a:ext cx="1917700" cy="420687"/>
          </a:xfrm>
          <a:prstGeom prst="rect">
            <a:avLst/>
          </a:prstGeom>
          <a:noFill/>
          <a:ln w="269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8373" name="Rectangle 26"/>
          <p:cNvSpPr>
            <a:spLocks noChangeArrowheads="1"/>
          </p:cNvSpPr>
          <p:nvPr/>
        </p:nvSpPr>
        <p:spPr bwMode="auto">
          <a:xfrm>
            <a:off x="2433638" y="4975225"/>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000">
                <a:solidFill>
                  <a:srgbClr val="000000"/>
                </a:solidFill>
                <a:latin typeface="Courier New" pitchFamily="49" charset="0"/>
              </a:rPr>
              <a:t>F:Subsystem</a:t>
            </a:r>
            <a:endParaRPr lang="en-US" altLang="en-US" sz="2000"/>
          </a:p>
        </p:txBody>
      </p:sp>
      <p:sp>
        <p:nvSpPr>
          <p:cNvPr id="58374" name="Rectangle 27"/>
          <p:cNvSpPr>
            <a:spLocks noChangeArrowheads="1"/>
          </p:cNvSpPr>
          <p:nvPr/>
        </p:nvSpPr>
        <p:spPr bwMode="auto">
          <a:xfrm>
            <a:off x="88900" y="4889500"/>
            <a:ext cx="1785938" cy="393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8375" name="Rectangle 28"/>
          <p:cNvSpPr>
            <a:spLocks noChangeArrowheads="1"/>
          </p:cNvSpPr>
          <p:nvPr/>
        </p:nvSpPr>
        <p:spPr bwMode="auto">
          <a:xfrm>
            <a:off x="88900" y="4889500"/>
            <a:ext cx="1970088" cy="419100"/>
          </a:xfrm>
          <a:prstGeom prst="rect">
            <a:avLst/>
          </a:prstGeom>
          <a:noFill/>
          <a:ln w="269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8376" name="Rectangle 29"/>
          <p:cNvSpPr>
            <a:spLocks noChangeArrowheads="1"/>
          </p:cNvSpPr>
          <p:nvPr/>
        </p:nvSpPr>
        <p:spPr bwMode="auto">
          <a:xfrm>
            <a:off x="311150" y="4968875"/>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000">
                <a:solidFill>
                  <a:srgbClr val="000000"/>
                </a:solidFill>
                <a:latin typeface="Courier New" pitchFamily="49" charset="0"/>
              </a:rPr>
              <a:t>E:Subsystem</a:t>
            </a:r>
            <a:endParaRPr lang="en-US" altLang="en-US" sz="2000"/>
          </a:p>
        </p:txBody>
      </p:sp>
      <p:sp>
        <p:nvSpPr>
          <p:cNvPr id="58377" name="Rectangle 30"/>
          <p:cNvSpPr>
            <a:spLocks noChangeArrowheads="1"/>
          </p:cNvSpPr>
          <p:nvPr/>
        </p:nvSpPr>
        <p:spPr bwMode="auto">
          <a:xfrm>
            <a:off x="5791200" y="4862513"/>
            <a:ext cx="1785938" cy="393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8378" name="Rectangle 31"/>
          <p:cNvSpPr>
            <a:spLocks noChangeArrowheads="1"/>
          </p:cNvSpPr>
          <p:nvPr/>
        </p:nvSpPr>
        <p:spPr bwMode="auto">
          <a:xfrm>
            <a:off x="5791200" y="4862513"/>
            <a:ext cx="1811338" cy="420687"/>
          </a:xfrm>
          <a:prstGeom prst="rect">
            <a:avLst/>
          </a:prstGeom>
          <a:noFill/>
          <a:ln w="269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8379" name="Rectangle 32"/>
          <p:cNvSpPr>
            <a:spLocks noChangeArrowheads="1"/>
          </p:cNvSpPr>
          <p:nvPr/>
        </p:nvSpPr>
        <p:spPr bwMode="auto">
          <a:xfrm>
            <a:off x="5886450" y="4975225"/>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000">
                <a:solidFill>
                  <a:srgbClr val="000000"/>
                </a:solidFill>
                <a:latin typeface="Courier New" pitchFamily="49" charset="0"/>
              </a:rPr>
              <a:t>G:Subsystem</a:t>
            </a:r>
            <a:endParaRPr lang="en-US" altLang="en-US" sz="2000"/>
          </a:p>
        </p:txBody>
      </p:sp>
      <p:sp>
        <p:nvSpPr>
          <p:cNvPr id="58380" name="Rectangle 33"/>
          <p:cNvSpPr>
            <a:spLocks noChangeArrowheads="1"/>
          </p:cNvSpPr>
          <p:nvPr/>
        </p:nvSpPr>
        <p:spPr bwMode="auto">
          <a:xfrm>
            <a:off x="5759450" y="3433763"/>
            <a:ext cx="1785938" cy="393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8381" name="Rectangle 34"/>
          <p:cNvSpPr>
            <a:spLocks noChangeArrowheads="1"/>
          </p:cNvSpPr>
          <p:nvPr/>
        </p:nvSpPr>
        <p:spPr bwMode="auto">
          <a:xfrm>
            <a:off x="5759450" y="3433763"/>
            <a:ext cx="1811338" cy="420687"/>
          </a:xfrm>
          <a:prstGeom prst="rect">
            <a:avLst/>
          </a:prstGeom>
          <a:noFill/>
          <a:ln w="269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8382" name="Rectangle 35"/>
          <p:cNvSpPr>
            <a:spLocks noChangeArrowheads="1"/>
          </p:cNvSpPr>
          <p:nvPr/>
        </p:nvSpPr>
        <p:spPr bwMode="auto">
          <a:xfrm>
            <a:off x="5854700" y="3530600"/>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000">
                <a:solidFill>
                  <a:srgbClr val="000000"/>
                </a:solidFill>
                <a:latin typeface="Courier New" pitchFamily="49" charset="0"/>
              </a:rPr>
              <a:t>D:Subsystem</a:t>
            </a:r>
            <a:endParaRPr lang="en-US" altLang="en-US" sz="2000"/>
          </a:p>
        </p:txBody>
      </p:sp>
      <p:sp>
        <p:nvSpPr>
          <p:cNvPr id="58383" name="Rectangle 36"/>
          <p:cNvSpPr>
            <a:spLocks noChangeArrowheads="1"/>
          </p:cNvSpPr>
          <p:nvPr/>
        </p:nvSpPr>
        <p:spPr bwMode="auto">
          <a:xfrm>
            <a:off x="3579813" y="3433763"/>
            <a:ext cx="1785937" cy="393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8384" name="Rectangle 37"/>
          <p:cNvSpPr>
            <a:spLocks noChangeArrowheads="1"/>
          </p:cNvSpPr>
          <p:nvPr/>
        </p:nvSpPr>
        <p:spPr bwMode="auto">
          <a:xfrm>
            <a:off x="3579813" y="3433763"/>
            <a:ext cx="1811337" cy="420687"/>
          </a:xfrm>
          <a:prstGeom prst="rect">
            <a:avLst/>
          </a:prstGeom>
          <a:noFill/>
          <a:ln w="269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8385" name="Rectangle 38"/>
          <p:cNvSpPr>
            <a:spLocks noChangeArrowheads="1"/>
          </p:cNvSpPr>
          <p:nvPr/>
        </p:nvSpPr>
        <p:spPr bwMode="auto">
          <a:xfrm>
            <a:off x="3654425" y="3530600"/>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000">
                <a:solidFill>
                  <a:srgbClr val="000000"/>
                </a:solidFill>
                <a:latin typeface="Courier New" pitchFamily="49" charset="0"/>
              </a:rPr>
              <a:t>C:Subsystem</a:t>
            </a:r>
            <a:endParaRPr lang="en-US" altLang="en-US" sz="2000"/>
          </a:p>
        </p:txBody>
      </p:sp>
      <p:sp>
        <p:nvSpPr>
          <p:cNvPr id="58386" name="Rectangle 39"/>
          <p:cNvSpPr>
            <a:spLocks noChangeArrowheads="1"/>
          </p:cNvSpPr>
          <p:nvPr/>
        </p:nvSpPr>
        <p:spPr bwMode="auto">
          <a:xfrm>
            <a:off x="874713" y="3459163"/>
            <a:ext cx="1785937" cy="3952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8387" name="Rectangle 40"/>
          <p:cNvSpPr>
            <a:spLocks noChangeArrowheads="1"/>
          </p:cNvSpPr>
          <p:nvPr/>
        </p:nvSpPr>
        <p:spPr bwMode="auto">
          <a:xfrm>
            <a:off x="874713" y="3459163"/>
            <a:ext cx="1812925" cy="420687"/>
          </a:xfrm>
          <a:prstGeom prst="rect">
            <a:avLst/>
          </a:prstGeom>
          <a:noFill/>
          <a:ln w="269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8388" name="Rectangle 41"/>
          <p:cNvSpPr>
            <a:spLocks noChangeArrowheads="1"/>
          </p:cNvSpPr>
          <p:nvPr/>
        </p:nvSpPr>
        <p:spPr bwMode="auto">
          <a:xfrm>
            <a:off x="974725" y="3556000"/>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000">
                <a:solidFill>
                  <a:srgbClr val="000000"/>
                </a:solidFill>
                <a:latin typeface="Courier New" pitchFamily="49" charset="0"/>
              </a:rPr>
              <a:t>B:Subsystem</a:t>
            </a:r>
            <a:endParaRPr lang="en-US" altLang="en-US" sz="2000"/>
          </a:p>
        </p:txBody>
      </p:sp>
      <p:sp>
        <p:nvSpPr>
          <p:cNvPr id="58389" name="Rectangle 42"/>
          <p:cNvSpPr>
            <a:spLocks noChangeArrowheads="1"/>
          </p:cNvSpPr>
          <p:nvPr/>
        </p:nvSpPr>
        <p:spPr bwMode="auto">
          <a:xfrm>
            <a:off x="3792538" y="2216150"/>
            <a:ext cx="1785937" cy="393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8390" name="Rectangle 43"/>
          <p:cNvSpPr>
            <a:spLocks noChangeArrowheads="1"/>
          </p:cNvSpPr>
          <p:nvPr/>
        </p:nvSpPr>
        <p:spPr bwMode="auto">
          <a:xfrm>
            <a:off x="3792538" y="2216150"/>
            <a:ext cx="1916112" cy="420688"/>
          </a:xfrm>
          <a:prstGeom prst="rect">
            <a:avLst/>
          </a:prstGeom>
          <a:noFill/>
          <a:ln w="269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8391" name="Rectangle 44"/>
          <p:cNvSpPr>
            <a:spLocks noChangeArrowheads="1"/>
          </p:cNvSpPr>
          <p:nvPr/>
        </p:nvSpPr>
        <p:spPr bwMode="auto">
          <a:xfrm>
            <a:off x="3930650" y="2312988"/>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000">
                <a:solidFill>
                  <a:srgbClr val="000000"/>
                </a:solidFill>
                <a:latin typeface="Courier New" pitchFamily="49" charset="0"/>
              </a:rPr>
              <a:t>A:Subsystem</a:t>
            </a:r>
            <a:endParaRPr lang="en-US" altLang="en-US" sz="2000"/>
          </a:p>
        </p:txBody>
      </p:sp>
      <p:sp>
        <p:nvSpPr>
          <p:cNvPr id="58392" name="Line 45"/>
          <p:cNvSpPr>
            <a:spLocks noChangeShapeType="1"/>
          </p:cNvSpPr>
          <p:nvPr/>
        </p:nvSpPr>
        <p:spPr bwMode="auto">
          <a:xfrm flipH="1">
            <a:off x="1987550" y="2636838"/>
            <a:ext cx="2828925" cy="796925"/>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93" name="Line 46"/>
          <p:cNvSpPr>
            <a:spLocks noChangeShapeType="1"/>
          </p:cNvSpPr>
          <p:nvPr/>
        </p:nvSpPr>
        <p:spPr bwMode="auto">
          <a:xfrm>
            <a:off x="4816475" y="2636838"/>
            <a:ext cx="0" cy="796925"/>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951" name="Line 47"/>
          <p:cNvSpPr>
            <a:spLocks noChangeShapeType="1"/>
          </p:cNvSpPr>
          <p:nvPr/>
        </p:nvSpPr>
        <p:spPr bwMode="auto">
          <a:xfrm>
            <a:off x="4816475" y="2636838"/>
            <a:ext cx="1947863" cy="796925"/>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95" name="Line 49"/>
          <p:cNvSpPr>
            <a:spLocks noChangeShapeType="1"/>
          </p:cNvSpPr>
          <p:nvPr/>
        </p:nvSpPr>
        <p:spPr bwMode="auto">
          <a:xfrm>
            <a:off x="2058988" y="3879850"/>
            <a:ext cx="1524000" cy="982663"/>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96" name="Line 50"/>
          <p:cNvSpPr>
            <a:spLocks noChangeShapeType="1"/>
          </p:cNvSpPr>
          <p:nvPr/>
        </p:nvSpPr>
        <p:spPr bwMode="auto">
          <a:xfrm flipH="1">
            <a:off x="1166813" y="3879850"/>
            <a:ext cx="708025" cy="982663"/>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97" name="Freeform 51"/>
          <p:cNvSpPr>
            <a:spLocks/>
          </p:cNvSpPr>
          <p:nvPr/>
        </p:nvSpPr>
        <p:spPr bwMode="auto">
          <a:xfrm>
            <a:off x="874713" y="3328988"/>
            <a:ext cx="315912" cy="130175"/>
          </a:xfrm>
          <a:custGeom>
            <a:avLst/>
            <a:gdLst>
              <a:gd name="T0" fmla="*/ 0 w 199"/>
              <a:gd name="T1" fmla="*/ 2147483647 h 82"/>
              <a:gd name="T2" fmla="*/ 2147483647 w 199"/>
              <a:gd name="T3" fmla="*/ 0 h 82"/>
              <a:gd name="T4" fmla="*/ 2147483647 w 199"/>
              <a:gd name="T5" fmla="*/ 0 h 82"/>
              <a:gd name="T6" fmla="*/ 2147483647 w 199"/>
              <a:gd name="T7" fmla="*/ 2147483647 h 82"/>
              <a:gd name="T8" fmla="*/ 0 w 199"/>
              <a:gd name="T9" fmla="*/ 2147483647 h 82"/>
              <a:gd name="T10" fmla="*/ 0 60000 65536"/>
              <a:gd name="T11" fmla="*/ 0 60000 65536"/>
              <a:gd name="T12" fmla="*/ 0 60000 65536"/>
              <a:gd name="T13" fmla="*/ 0 60000 65536"/>
              <a:gd name="T14" fmla="*/ 0 60000 65536"/>
              <a:gd name="T15" fmla="*/ 0 w 199"/>
              <a:gd name="T16" fmla="*/ 0 h 82"/>
              <a:gd name="T17" fmla="*/ 199 w 199"/>
              <a:gd name="T18" fmla="*/ 82 h 82"/>
            </a:gdLst>
            <a:ahLst/>
            <a:cxnLst>
              <a:cxn ang="T10">
                <a:pos x="T0" y="T1"/>
              </a:cxn>
              <a:cxn ang="T11">
                <a:pos x="T2" y="T3"/>
              </a:cxn>
              <a:cxn ang="T12">
                <a:pos x="T4" y="T5"/>
              </a:cxn>
              <a:cxn ang="T13">
                <a:pos x="T6" y="T7"/>
              </a:cxn>
              <a:cxn ang="T14">
                <a:pos x="T8" y="T9"/>
              </a:cxn>
            </a:cxnLst>
            <a:rect l="T15" t="T16" r="T17" b="T18"/>
            <a:pathLst>
              <a:path w="199" h="82">
                <a:moveTo>
                  <a:pt x="0" y="82"/>
                </a:moveTo>
                <a:lnTo>
                  <a:pt x="33" y="0"/>
                </a:lnTo>
                <a:lnTo>
                  <a:pt x="166" y="0"/>
                </a:lnTo>
                <a:lnTo>
                  <a:pt x="199" y="82"/>
                </a:lnTo>
                <a:lnTo>
                  <a:pt x="0" y="82"/>
                </a:lnTo>
                <a:close/>
              </a:path>
            </a:pathLst>
          </a:custGeom>
          <a:noFill/>
          <a:ln w="269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8398" name="Freeform 52"/>
          <p:cNvSpPr>
            <a:spLocks/>
          </p:cNvSpPr>
          <p:nvPr/>
        </p:nvSpPr>
        <p:spPr bwMode="auto">
          <a:xfrm>
            <a:off x="3792538" y="2084388"/>
            <a:ext cx="314325" cy="131762"/>
          </a:xfrm>
          <a:custGeom>
            <a:avLst/>
            <a:gdLst>
              <a:gd name="T0" fmla="*/ 0 w 198"/>
              <a:gd name="T1" fmla="*/ 2147483647 h 83"/>
              <a:gd name="T2" fmla="*/ 2147483647 w 198"/>
              <a:gd name="T3" fmla="*/ 0 h 83"/>
              <a:gd name="T4" fmla="*/ 2147483647 w 198"/>
              <a:gd name="T5" fmla="*/ 0 h 83"/>
              <a:gd name="T6" fmla="*/ 2147483647 w 198"/>
              <a:gd name="T7" fmla="*/ 2147483647 h 83"/>
              <a:gd name="T8" fmla="*/ 0 w 198"/>
              <a:gd name="T9" fmla="*/ 2147483647 h 83"/>
              <a:gd name="T10" fmla="*/ 0 60000 65536"/>
              <a:gd name="T11" fmla="*/ 0 60000 65536"/>
              <a:gd name="T12" fmla="*/ 0 60000 65536"/>
              <a:gd name="T13" fmla="*/ 0 60000 65536"/>
              <a:gd name="T14" fmla="*/ 0 60000 65536"/>
              <a:gd name="T15" fmla="*/ 0 w 198"/>
              <a:gd name="T16" fmla="*/ 0 h 83"/>
              <a:gd name="T17" fmla="*/ 198 w 198"/>
              <a:gd name="T18" fmla="*/ 83 h 83"/>
            </a:gdLst>
            <a:ahLst/>
            <a:cxnLst>
              <a:cxn ang="T10">
                <a:pos x="T0" y="T1"/>
              </a:cxn>
              <a:cxn ang="T11">
                <a:pos x="T2" y="T3"/>
              </a:cxn>
              <a:cxn ang="T12">
                <a:pos x="T4" y="T5"/>
              </a:cxn>
              <a:cxn ang="T13">
                <a:pos x="T6" y="T7"/>
              </a:cxn>
              <a:cxn ang="T14">
                <a:pos x="T8" y="T9"/>
              </a:cxn>
            </a:cxnLst>
            <a:rect l="T15" t="T16" r="T17" b="T18"/>
            <a:pathLst>
              <a:path w="198" h="83">
                <a:moveTo>
                  <a:pt x="0" y="83"/>
                </a:moveTo>
                <a:lnTo>
                  <a:pt x="33" y="0"/>
                </a:lnTo>
                <a:lnTo>
                  <a:pt x="165" y="0"/>
                </a:lnTo>
                <a:lnTo>
                  <a:pt x="198" y="83"/>
                </a:lnTo>
                <a:lnTo>
                  <a:pt x="0" y="83"/>
                </a:lnTo>
                <a:close/>
              </a:path>
            </a:pathLst>
          </a:custGeom>
          <a:noFill/>
          <a:ln w="269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8399" name="Freeform 53"/>
          <p:cNvSpPr>
            <a:spLocks/>
          </p:cNvSpPr>
          <p:nvPr/>
        </p:nvSpPr>
        <p:spPr bwMode="auto">
          <a:xfrm>
            <a:off x="3579813" y="3302000"/>
            <a:ext cx="315912" cy="131763"/>
          </a:xfrm>
          <a:custGeom>
            <a:avLst/>
            <a:gdLst>
              <a:gd name="T0" fmla="*/ 0 w 199"/>
              <a:gd name="T1" fmla="*/ 2147483647 h 83"/>
              <a:gd name="T2" fmla="*/ 2147483647 w 199"/>
              <a:gd name="T3" fmla="*/ 0 h 83"/>
              <a:gd name="T4" fmla="*/ 2147483647 w 199"/>
              <a:gd name="T5" fmla="*/ 0 h 83"/>
              <a:gd name="T6" fmla="*/ 2147483647 w 199"/>
              <a:gd name="T7" fmla="*/ 2147483647 h 83"/>
              <a:gd name="T8" fmla="*/ 0 w 199"/>
              <a:gd name="T9" fmla="*/ 2147483647 h 83"/>
              <a:gd name="T10" fmla="*/ 0 60000 65536"/>
              <a:gd name="T11" fmla="*/ 0 60000 65536"/>
              <a:gd name="T12" fmla="*/ 0 60000 65536"/>
              <a:gd name="T13" fmla="*/ 0 60000 65536"/>
              <a:gd name="T14" fmla="*/ 0 60000 65536"/>
              <a:gd name="T15" fmla="*/ 0 w 199"/>
              <a:gd name="T16" fmla="*/ 0 h 83"/>
              <a:gd name="T17" fmla="*/ 199 w 199"/>
              <a:gd name="T18" fmla="*/ 83 h 83"/>
            </a:gdLst>
            <a:ahLst/>
            <a:cxnLst>
              <a:cxn ang="T10">
                <a:pos x="T0" y="T1"/>
              </a:cxn>
              <a:cxn ang="T11">
                <a:pos x="T2" y="T3"/>
              </a:cxn>
              <a:cxn ang="T12">
                <a:pos x="T4" y="T5"/>
              </a:cxn>
              <a:cxn ang="T13">
                <a:pos x="T6" y="T7"/>
              </a:cxn>
              <a:cxn ang="T14">
                <a:pos x="T8" y="T9"/>
              </a:cxn>
            </a:cxnLst>
            <a:rect l="T15" t="T16" r="T17" b="T18"/>
            <a:pathLst>
              <a:path w="199" h="83">
                <a:moveTo>
                  <a:pt x="0" y="83"/>
                </a:moveTo>
                <a:lnTo>
                  <a:pt x="33" y="0"/>
                </a:lnTo>
                <a:lnTo>
                  <a:pt x="165" y="0"/>
                </a:lnTo>
                <a:lnTo>
                  <a:pt x="199" y="83"/>
                </a:lnTo>
                <a:lnTo>
                  <a:pt x="0" y="83"/>
                </a:lnTo>
                <a:close/>
              </a:path>
            </a:pathLst>
          </a:custGeom>
          <a:noFill/>
          <a:ln w="269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8400" name="Freeform 54"/>
          <p:cNvSpPr>
            <a:spLocks/>
          </p:cNvSpPr>
          <p:nvPr/>
        </p:nvSpPr>
        <p:spPr bwMode="auto">
          <a:xfrm>
            <a:off x="88900" y="4757738"/>
            <a:ext cx="315913" cy="131762"/>
          </a:xfrm>
          <a:custGeom>
            <a:avLst/>
            <a:gdLst>
              <a:gd name="T0" fmla="*/ 0 w 199"/>
              <a:gd name="T1" fmla="*/ 2147483647 h 83"/>
              <a:gd name="T2" fmla="*/ 2147483647 w 199"/>
              <a:gd name="T3" fmla="*/ 0 h 83"/>
              <a:gd name="T4" fmla="*/ 2147483647 w 199"/>
              <a:gd name="T5" fmla="*/ 0 h 83"/>
              <a:gd name="T6" fmla="*/ 2147483647 w 199"/>
              <a:gd name="T7" fmla="*/ 2147483647 h 83"/>
              <a:gd name="T8" fmla="*/ 0 w 199"/>
              <a:gd name="T9" fmla="*/ 2147483647 h 83"/>
              <a:gd name="T10" fmla="*/ 0 60000 65536"/>
              <a:gd name="T11" fmla="*/ 0 60000 65536"/>
              <a:gd name="T12" fmla="*/ 0 60000 65536"/>
              <a:gd name="T13" fmla="*/ 0 60000 65536"/>
              <a:gd name="T14" fmla="*/ 0 60000 65536"/>
              <a:gd name="T15" fmla="*/ 0 w 199"/>
              <a:gd name="T16" fmla="*/ 0 h 83"/>
              <a:gd name="T17" fmla="*/ 199 w 199"/>
              <a:gd name="T18" fmla="*/ 83 h 83"/>
            </a:gdLst>
            <a:ahLst/>
            <a:cxnLst>
              <a:cxn ang="T10">
                <a:pos x="T0" y="T1"/>
              </a:cxn>
              <a:cxn ang="T11">
                <a:pos x="T2" y="T3"/>
              </a:cxn>
              <a:cxn ang="T12">
                <a:pos x="T4" y="T5"/>
              </a:cxn>
              <a:cxn ang="T13">
                <a:pos x="T6" y="T7"/>
              </a:cxn>
              <a:cxn ang="T14">
                <a:pos x="T8" y="T9"/>
              </a:cxn>
            </a:cxnLst>
            <a:rect l="T15" t="T16" r="T17" b="T18"/>
            <a:pathLst>
              <a:path w="199" h="83">
                <a:moveTo>
                  <a:pt x="0" y="83"/>
                </a:moveTo>
                <a:lnTo>
                  <a:pt x="50" y="0"/>
                </a:lnTo>
                <a:lnTo>
                  <a:pt x="166" y="0"/>
                </a:lnTo>
                <a:lnTo>
                  <a:pt x="199" y="83"/>
                </a:lnTo>
                <a:lnTo>
                  <a:pt x="0" y="83"/>
                </a:lnTo>
                <a:close/>
              </a:path>
            </a:pathLst>
          </a:custGeom>
          <a:noFill/>
          <a:ln w="269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8401" name="Freeform 55"/>
          <p:cNvSpPr>
            <a:spLocks/>
          </p:cNvSpPr>
          <p:nvPr/>
        </p:nvSpPr>
        <p:spPr bwMode="auto">
          <a:xfrm>
            <a:off x="2295525" y="4730750"/>
            <a:ext cx="288925" cy="131763"/>
          </a:xfrm>
          <a:custGeom>
            <a:avLst/>
            <a:gdLst>
              <a:gd name="T0" fmla="*/ 0 w 182"/>
              <a:gd name="T1" fmla="*/ 2147483647 h 83"/>
              <a:gd name="T2" fmla="*/ 2147483647 w 182"/>
              <a:gd name="T3" fmla="*/ 0 h 83"/>
              <a:gd name="T4" fmla="*/ 2147483647 w 182"/>
              <a:gd name="T5" fmla="*/ 0 h 83"/>
              <a:gd name="T6" fmla="*/ 2147483647 w 182"/>
              <a:gd name="T7" fmla="*/ 2147483647 h 83"/>
              <a:gd name="T8" fmla="*/ 0 w 182"/>
              <a:gd name="T9" fmla="*/ 2147483647 h 83"/>
              <a:gd name="T10" fmla="*/ 0 60000 65536"/>
              <a:gd name="T11" fmla="*/ 0 60000 65536"/>
              <a:gd name="T12" fmla="*/ 0 60000 65536"/>
              <a:gd name="T13" fmla="*/ 0 60000 65536"/>
              <a:gd name="T14" fmla="*/ 0 60000 65536"/>
              <a:gd name="T15" fmla="*/ 0 w 182"/>
              <a:gd name="T16" fmla="*/ 0 h 83"/>
              <a:gd name="T17" fmla="*/ 182 w 182"/>
              <a:gd name="T18" fmla="*/ 83 h 83"/>
            </a:gdLst>
            <a:ahLst/>
            <a:cxnLst>
              <a:cxn ang="T10">
                <a:pos x="T0" y="T1"/>
              </a:cxn>
              <a:cxn ang="T11">
                <a:pos x="T2" y="T3"/>
              </a:cxn>
              <a:cxn ang="T12">
                <a:pos x="T4" y="T5"/>
              </a:cxn>
              <a:cxn ang="T13">
                <a:pos x="T6" y="T7"/>
              </a:cxn>
              <a:cxn ang="T14">
                <a:pos x="T8" y="T9"/>
              </a:cxn>
            </a:cxnLst>
            <a:rect l="T15" t="T16" r="T17" b="T18"/>
            <a:pathLst>
              <a:path w="182" h="83">
                <a:moveTo>
                  <a:pt x="0" y="83"/>
                </a:moveTo>
                <a:lnTo>
                  <a:pt x="33" y="0"/>
                </a:lnTo>
                <a:lnTo>
                  <a:pt x="149" y="0"/>
                </a:lnTo>
                <a:lnTo>
                  <a:pt x="182" y="83"/>
                </a:lnTo>
                <a:lnTo>
                  <a:pt x="0" y="83"/>
                </a:lnTo>
                <a:close/>
              </a:path>
            </a:pathLst>
          </a:custGeom>
          <a:noFill/>
          <a:ln w="269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8402" name="Freeform 56"/>
          <p:cNvSpPr>
            <a:spLocks/>
          </p:cNvSpPr>
          <p:nvPr/>
        </p:nvSpPr>
        <p:spPr bwMode="auto">
          <a:xfrm>
            <a:off x="5791200" y="4730750"/>
            <a:ext cx="315913" cy="131763"/>
          </a:xfrm>
          <a:custGeom>
            <a:avLst/>
            <a:gdLst>
              <a:gd name="T0" fmla="*/ 0 w 199"/>
              <a:gd name="T1" fmla="*/ 2147483647 h 83"/>
              <a:gd name="T2" fmla="*/ 2147483647 w 199"/>
              <a:gd name="T3" fmla="*/ 0 h 83"/>
              <a:gd name="T4" fmla="*/ 2147483647 w 199"/>
              <a:gd name="T5" fmla="*/ 0 h 83"/>
              <a:gd name="T6" fmla="*/ 2147483647 w 199"/>
              <a:gd name="T7" fmla="*/ 2147483647 h 83"/>
              <a:gd name="T8" fmla="*/ 0 w 199"/>
              <a:gd name="T9" fmla="*/ 2147483647 h 83"/>
              <a:gd name="T10" fmla="*/ 0 60000 65536"/>
              <a:gd name="T11" fmla="*/ 0 60000 65536"/>
              <a:gd name="T12" fmla="*/ 0 60000 65536"/>
              <a:gd name="T13" fmla="*/ 0 60000 65536"/>
              <a:gd name="T14" fmla="*/ 0 60000 65536"/>
              <a:gd name="T15" fmla="*/ 0 w 199"/>
              <a:gd name="T16" fmla="*/ 0 h 83"/>
              <a:gd name="T17" fmla="*/ 199 w 199"/>
              <a:gd name="T18" fmla="*/ 83 h 83"/>
            </a:gdLst>
            <a:ahLst/>
            <a:cxnLst>
              <a:cxn ang="T10">
                <a:pos x="T0" y="T1"/>
              </a:cxn>
              <a:cxn ang="T11">
                <a:pos x="T2" y="T3"/>
              </a:cxn>
              <a:cxn ang="T12">
                <a:pos x="T4" y="T5"/>
              </a:cxn>
              <a:cxn ang="T13">
                <a:pos x="T6" y="T7"/>
              </a:cxn>
              <a:cxn ang="T14">
                <a:pos x="T8" y="T9"/>
              </a:cxn>
            </a:cxnLst>
            <a:rect l="T15" t="T16" r="T17" b="T18"/>
            <a:pathLst>
              <a:path w="199" h="83">
                <a:moveTo>
                  <a:pt x="0" y="83"/>
                </a:moveTo>
                <a:lnTo>
                  <a:pt x="50" y="0"/>
                </a:lnTo>
                <a:lnTo>
                  <a:pt x="165" y="0"/>
                </a:lnTo>
                <a:lnTo>
                  <a:pt x="199" y="83"/>
                </a:lnTo>
                <a:lnTo>
                  <a:pt x="0" y="83"/>
                </a:lnTo>
                <a:close/>
              </a:path>
            </a:pathLst>
          </a:custGeom>
          <a:noFill/>
          <a:ln w="269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58403" name="Freeform 57"/>
          <p:cNvSpPr>
            <a:spLocks/>
          </p:cNvSpPr>
          <p:nvPr/>
        </p:nvSpPr>
        <p:spPr bwMode="auto">
          <a:xfrm>
            <a:off x="5759450" y="3302000"/>
            <a:ext cx="315913" cy="131763"/>
          </a:xfrm>
          <a:custGeom>
            <a:avLst/>
            <a:gdLst>
              <a:gd name="T0" fmla="*/ 0 w 199"/>
              <a:gd name="T1" fmla="*/ 2147483647 h 83"/>
              <a:gd name="T2" fmla="*/ 2147483647 w 199"/>
              <a:gd name="T3" fmla="*/ 0 h 83"/>
              <a:gd name="T4" fmla="*/ 2147483647 w 199"/>
              <a:gd name="T5" fmla="*/ 0 h 83"/>
              <a:gd name="T6" fmla="*/ 2147483647 w 199"/>
              <a:gd name="T7" fmla="*/ 2147483647 h 83"/>
              <a:gd name="T8" fmla="*/ 0 w 199"/>
              <a:gd name="T9" fmla="*/ 2147483647 h 83"/>
              <a:gd name="T10" fmla="*/ 0 60000 65536"/>
              <a:gd name="T11" fmla="*/ 0 60000 65536"/>
              <a:gd name="T12" fmla="*/ 0 60000 65536"/>
              <a:gd name="T13" fmla="*/ 0 60000 65536"/>
              <a:gd name="T14" fmla="*/ 0 60000 65536"/>
              <a:gd name="T15" fmla="*/ 0 w 199"/>
              <a:gd name="T16" fmla="*/ 0 h 83"/>
              <a:gd name="T17" fmla="*/ 199 w 199"/>
              <a:gd name="T18" fmla="*/ 83 h 83"/>
            </a:gdLst>
            <a:ahLst/>
            <a:cxnLst>
              <a:cxn ang="T10">
                <a:pos x="T0" y="T1"/>
              </a:cxn>
              <a:cxn ang="T11">
                <a:pos x="T2" y="T3"/>
              </a:cxn>
              <a:cxn ang="T12">
                <a:pos x="T4" y="T5"/>
              </a:cxn>
              <a:cxn ang="T13">
                <a:pos x="T6" y="T7"/>
              </a:cxn>
              <a:cxn ang="T14">
                <a:pos x="T8" y="T9"/>
              </a:cxn>
            </a:cxnLst>
            <a:rect l="T15" t="T16" r="T17" b="T18"/>
            <a:pathLst>
              <a:path w="199" h="83">
                <a:moveTo>
                  <a:pt x="0" y="83"/>
                </a:moveTo>
                <a:lnTo>
                  <a:pt x="50" y="0"/>
                </a:lnTo>
                <a:lnTo>
                  <a:pt x="165" y="0"/>
                </a:lnTo>
                <a:lnTo>
                  <a:pt x="199" y="83"/>
                </a:lnTo>
                <a:lnTo>
                  <a:pt x="0" y="83"/>
                </a:lnTo>
                <a:close/>
              </a:path>
            </a:pathLst>
          </a:custGeom>
          <a:solidFill>
            <a:srgbClr val="FFFFFF"/>
          </a:solidFill>
          <a:ln w="26988">
            <a:solidFill>
              <a:srgbClr val="000000"/>
            </a:solidFill>
            <a:round/>
            <a:headEnd/>
            <a:tailEnd/>
          </a:ln>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123912" name="Text Box 8"/>
          <p:cNvSpPr txBox="1">
            <a:spLocks noChangeArrowheads="1"/>
          </p:cNvSpPr>
          <p:nvPr/>
        </p:nvSpPr>
        <p:spPr bwMode="auto">
          <a:xfrm>
            <a:off x="7762875" y="2128838"/>
            <a:ext cx="1330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b="0">
                <a:solidFill>
                  <a:srgbClr val="0000CC"/>
                </a:solidFill>
                <a:latin typeface="Verdana" pitchFamily="34" charset="0"/>
              </a:rPr>
              <a:t>Layer 1</a:t>
            </a:r>
          </a:p>
        </p:txBody>
      </p:sp>
      <p:sp>
        <p:nvSpPr>
          <p:cNvPr id="123913" name="Text Box 9"/>
          <p:cNvSpPr txBox="1">
            <a:spLocks noChangeArrowheads="1"/>
          </p:cNvSpPr>
          <p:nvPr/>
        </p:nvSpPr>
        <p:spPr bwMode="auto">
          <a:xfrm>
            <a:off x="7762875" y="3359150"/>
            <a:ext cx="1330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b="0">
                <a:solidFill>
                  <a:srgbClr val="0000CC"/>
                </a:solidFill>
                <a:latin typeface="Verdana" pitchFamily="34" charset="0"/>
              </a:rPr>
              <a:t>Layer 2</a:t>
            </a:r>
            <a:endParaRPr lang="en-US" altLang="en-US" b="0">
              <a:latin typeface="Verdana" pitchFamily="34" charset="0"/>
            </a:endParaRPr>
          </a:p>
        </p:txBody>
      </p:sp>
      <p:sp>
        <p:nvSpPr>
          <p:cNvPr id="123914" name="Text Box 10"/>
          <p:cNvSpPr txBox="1">
            <a:spLocks noChangeArrowheads="1"/>
          </p:cNvSpPr>
          <p:nvPr/>
        </p:nvSpPr>
        <p:spPr bwMode="auto">
          <a:xfrm>
            <a:off x="7762875" y="4791075"/>
            <a:ext cx="1330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b="0">
                <a:solidFill>
                  <a:srgbClr val="0000CC"/>
                </a:solidFill>
                <a:latin typeface="Verdana" pitchFamily="34" charset="0"/>
              </a:rPr>
              <a:t>Layer</a:t>
            </a:r>
            <a:r>
              <a:rPr lang="en-US" altLang="en-US" b="0">
                <a:latin typeface="Verdana" pitchFamily="34" charset="0"/>
              </a:rPr>
              <a:t> </a:t>
            </a:r>
            <a:r>
              <a:rPr lang="en-US" altLang="en-US" b="0">
                <a:solidFill>
                  <a:srgbClr val="0000CC"/>
                </a:solidFill>
                <a:latin typeface="Verdana" pitchFamily="34" charset="0"/>
              </a:rPr>
              <a:t>3</a:t>
            </a:r>
          </a:p>
        </p:txBody>
      </p:sp>
      <p:sp>
        <p:nvSpPr>
          <p:cNvPr id="58407" name="Rectangle 14"/>
          <p:cNvSpPr>
            <a:spLocks noGrp="1" noChangeArrowheads="1"/>
          </p:cNvSpPr>
          <p:nvPr>
            <p:ph type="title"/>
          </p:nvPr>
        </p:nvSpPr>
        <p:spPr/>
        <p:txBody>
          <a:bodyPr/>
          <a:lstStyle/>
          <a:p>
            <a:r>
              <a:rPr lang="en-US" altLang="en-US" smtClean="0">
                <a:ea typeface="ＭＳ Ｐゴシック" pitchFamily="34" charset="-128"/>
              </a:rPr>
              <a:t>Example of a Subsystem Decomposition</a:t>
            </a:r>
          </a:p>
        </p:txBody>
      </p:sp>
      <p:sp>
        <p:nvSpPr>
          <p:cNvPr id="123924" name="Line 20"/>
          <p:cNvSpPr>
            <a:spLocks noChangeShapeType="1"/>
          </p:cNvSpPr>
          <p:nvPr/>
        </p:nvSpPr>
        <p:spPr bwMode="auto">
          <a:xfrm>
            <a:off x="2682875" y="3719513"/>
            <a:ext cx="863600" cy="0"/>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926" name="AutoShape 22"/>
          <p:cNvSpPr>
            <a:spLocks noChangeArrowheads="1"/>
          </p:cNvSpPr>
          <p:nvPr/>
        </p:nvSpPr>
        <p:spPr bwMode="auto">
          <a:xfrm>
            <a:off x="5641975" y="1603375"/>
            <a:ext cx="2143125" cy="1204913"/>
          </a:xfrm>
          <a:prstGeom prst="cloudCallout">
            <a:avLst>
              <a:gd name="adj1" fmla="val -41111"/>
              <a:gd name="adj2" fmla="val 66468"/>
            </a:avLst>
          </a:prstGeom>
          <a:solidFill>
            <a:schemeClr val="bg1"/>
          </a:solidFill>
          <a:ln w="12700">
            <a:solidFill>
              <a:schemeClr val="tx1"/>
            </a:solidFill>
            <a:round/>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2000" b="0">
                <a:latin typeface="Verdana" pitchFamily="34" charset="0"/>
              </a:rPr>
              <a:t>Layer </a:t>
            </a:r>
          </a:p>
          <a:p>
            <a:pPr algn="ctr"/>
            <a:r>
              <a:rPr lang="en-US" altLang="en-US" sz="2000" b="0">
                <a:latin typeface="Verdana" pitchFamily="34" charset="0"/>
              </a:rPr>
              <a:t>Relationship</a:t>
            </a:r>
          </a:p>
          <a:p>
            <a:pPr algn="ctr"/>
            <a:r>
              <a:rPr lang="en-US" altLang="en-US" sz="2000"/>
              <a:t>„depends on“</a:t>
            </a:r>
          </a:p>
        </p:txBody>
      </p:sp>
      <p:sp>
        <p:nvSpPr>
          <p:cNvPr id="123927" name="AutoShape 23"/>
          <p:cNvSpPr>
            <a:spLocks noChangeArrowheads="1"/>
          </p:cNvSpPr>
          <p:nvPr/>
        </p:nvSpPr>
        <p:spPr bwMode="auto">
          <a:xfrm>
            <a:off x="404813" y="1603375"/>
            <a:ext cx="2379662" cy="992188"/>
          </a:xfrm>
          <a:prstGeom prst="cloudCallout">
            <a:avLst>
              <a:gd name="adj1" fmla="val 70282"/>
              <a:gd name="adj2" fmla="val 147759"/>
            </a:avLst>
          </a:prstGeom>
          <a:solidFill>
            <a:schemeClr val="bg1"/>
          </a:solidFill>
          <a:ln w="12700">
            <a:solidFill>
              <a:schemeClr val="tx1"/>
            </a:solidFill>
            <a:round/>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2000" b="0">
                <a:latin typeface="Verdana" pitchFamily="34" charset="0"/>
              </a:rPr>
              <a:t>Partition</a:t>
            </a:r>
          </a:p>
          <a:p>
            <a:pPr algn="ctr"/>
            <a:r>
              <a:rPr lang="en-US" altLang="en-US" sz="2000" b="0">
                <a:latin typeface="Verdana" pitchFamily="34" charset="0"/>
              </a:rPr>
              <a:t>relationship</a:t>
            </a:r>
          </a:p>
        </p:txBody>
      </p:sp>
      <p:sp>
        <p:nvSpPr>
          <p:cNvPr id="123964" name="Line 60"/>
          <p:cNvSpPr>
            <a:spLocks noChangeShapeType="1"/>
          </p:cNvSpPr>
          <p:nvPr/>
        </p:nvSpPr>
        <p:spPr bwMode="auto">
          <a:xfrm>
            <a:off x="4879975" y="2655888"/>
            <a:ext cx="1947863" cy="796925"/>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23965" name="AutoShape 61"/>
          <p:cNvSpPr>
            <a:spLocks noChangeArrowheads="1"/>
          </p:cNvSpPr>
          <p:nvPr/>
        </p:nvSpPr>
        <p:spPr bwMode="auto">
          <a:xfrm>
            <a:off x="3744913" y="5308600"/>
            <a:ext cx="2143125" cy="1204913"/>
          </a:xfrm>
          <a:prstGeom prst="cloudCallout">
            <a:avLst>
              <a:gd name="adj1" fmla="val 84148"/>
              <a:gd name="adj2" fmla="val -127736"/>
            </a:avLst>
          </a:prstGeom>
          <a:solidFill>
            <a:schemeClr val="bg1"/>
          </a:solidFill>
          <a:ln w="12700">
            <a:solidFill>
              <a:schemeClr val="tx1"/>
            </a:solidFill>
            <a:round/>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2000" b="0">
                <a:latin typeface="Verdana" pitchFamily="34" charset="0"/>
              </a:rPr>
              <a:t>Layer </a:t>
            </a:r>
          </a:p>
          <a:p>
            <a:pPr algn="ctr"/>
            <a:r>
              <a:rPr lang="en-US" altLang="en-US" sz="2000" b="0">
                <a:latin typeface="Verdana" pitchFamily="34" charset="0"/>
              </a:rPr>
              <a:t>Relationship</a:t>
            </a:r>
          </a:p>
          <a:p>
            <a:pPr algn="ctr"/>
            <a:r>
              <a:rPr lang="en-US" altLang="en-US" sz="2000"/>
              <a:t>„calls“</a:t>
            </a:r>
          </a:p>
        </p:txBody>
      </p:sp>
      <p:sp>
        <p:nvSpPr>
          <p:cNvPr id="123966" name="Line 62"/>
          <p:cNvSpPr>
            <a:spLocks noChangeShapeType="1"/>
          </p:cNvSpPr>
          <p:nvPr/>
        </p:nvSpPr>
        <p:spPr bwMode="auto">
          <a:xfrm>
            <a:off x="6764338" y="3895725"/>
            <a:ext cx="0" cy="966788"/>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952" name="Line 48"/>
          <p:cNvSpPr>
            <a:spLocks noChangeShapeType="1"/>
          </p:cNvSpPr>
          <p:nvPr/>
        </p:nvSpPr>
        <p:spPr bwMode="auto">
          <a:xfrm>
            <a:off x="6764338" y="3859213"/>
            <a:ext cx="1587" cy="982662"/>
          </a:xfrm>
          <a:prstGeom prst="line">
            <a:avLst/>
          </a:prstGeom>
          <a:noFill/>
          <a:ln w="38100">
            <a:solidFill>
              <a:srgbClr val="FF0000"/>
            </a:solidFill>
            <a:prstDash val="dash"/>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23967" name="Line 63"/>
          <p:cNvSpPr>
            <a:spLocks noChangeShapeType="1"/>
          </p:cNvSpPr>
          <p:nvPr/>
        </p:nvSpPr>
        <p:spPr bwMode="auto">
          <a:xfrm flipH="1">
            <a:off x="2706688" y="3557588"/>
            <a:ext cx="863600" cy="0"/>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391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391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3914">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3951"/>
                                        </p:tgtEl>
                                        <p:attrNameLst>
                                          <p:attrName>style.visibility</p:attrName>
                                        </p:attrNameLst>
                                      </p:cBhvr>
                                      <p:to>
                                        <p:strVal val="hidden"/>
                                      </p:to>
                                    </p:set>
                                  </p:childTnLst>
                                </p:cTn>
                              </p:par>
                            </p:childTnLst>
                          </p:cTn>
                        </p:par>
                        <p:par>
                          <p:cTn id="19" fill="hold" nodeType="afterGroup">
                            <p:stCondLst>
                              <p:cond delay="0"/>
                            </p:stCondLst>
                            <p:childTnLst>
                              <p:par>
                                <p:cTn id="20" presetID="1" presetClass="entr" presetSubtype="0" fill="hold" grpId="0" nodeType="afterEffect">
                                  <p:stCondLst>
                                    <p:cond delay="0"/>
                                  </p:stCondLst>
                                  <p:childTnLst>
                                    <p:set>
                                      <p:cBhvr>
                                        <p:cTn id="21" dur="1" fill="hold">
                                          <p:stCondLst>
                                            <p:cond delay="499"/>
                                          </p:stCondLst>
                                        </p:cTn>
                                        <p:tgtEl>
                                          <p:spTgt spid="123964"/>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23926"/>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grpId="0" nodeType="clickEffect">
                                  <p:stCondLst>
                                    <p:cond delay="0"/>
                                  </p:stCondLst>
                                  <p:childTnLst>
                                    <p:set>
                                      <p:cBhvr>
                                        <p:cTn id="29" dur="1" fill="hold">
                                          <p:stCondLst>
                                            <p:cond delay="0"/>
                                          </p:stCondLst>
                                        </p:cTn>
                                        <p:tgtEl>
                                          <p:spTgt spid="123963"/>
                                        </p:tgtEl>
                                        <p:attrNameLst>
                                          <p:attrName>style.visibility</p:attrName>
                                        </p:attrNameLst>
                                      </p:cBhvr>
                                      <p:to>
                                        <p:strVal val="hidden"/>
                                      </p:to>
                                    </p:set>
                                  </p:childTnLst>
                                </p:cTn>
                              </p:par>
                            </p:childTnLst>
                          </p:cTn>
                        </p:par>
                        <p:par>
                          <p:cTn id="30" fill="hold" nodeType="afterGroup">
                            <p:stCondLst>
                              <p:cond delay="0"/>
                            </p:stCondLst>
                            <p:childTnLst>
                              <p:par>
                                <p:cTn id="31" presetID="1" presetClass="entr" presetSubtype="0" fill="hold" grpId="0" nodeType="afterEffect">
                                  <p:stCondLst>
                                    <p:cond delay="0"/>
                                  </p:stCondLst>
                                  <p:childTnLst>
                                    <p:set>
                                      <p:cBhvr>
                                        <p:cTn id="32" dur="1" fill="hold">
                                          <p:stCondLst>
                                            <p:cond delay="499"/>
                                          </p:stCondLst>
                                        </p:cTn>
                                        <p:tgtEl>
                                          <p:spTgt spid="12392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12396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2392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123966"/>
                                        </p:tgtEl>
                                        <p:attrNameLst>
                                          <p:attrName>style.visibility</p:attrName>
                                        </p:attrNameLst>
                                      </p:cBhvr>
                                      <p:to>
                                        <p:strVal val="hidden"/>
                                      </p:to>
                                    </p:set>
                                  </p:childTnLst>
                                </p:cTn>
                              </p:par>
                            </p:childTnLst>
                          </p:cTn>
                        </p:par>
                        <p:par>
                          <p:cTn id="45" fill="hold" nodeType="afterGroup">
                            <p:stCondLst>
                              <p:cond delay="0"/>
                            </p:stCondLst>
                            <p:childTnLst>
                              <p:par>
                                <p:cTn id="46" presetID="1" presetClass="entr" presetSubtype="0" fill="hold" grpId="0" nodeType="afterEffect">
                                  <p:stCondLst>
                                    <p:cond delay="0"/>
                                  </p:stCondLst>
                                  <p:childTnLst>
                                    <p:set>
                                      <p:cBhvr>
                                        <p:cTn id="47" dur="1" fill="hold">
                                          <p:stCondLst>
                                            <p:cond delay="499"/>
                                          </p:stCondLst>
                                        </p:cTn>
                                        <p:tgtEl>
                                          <p:spTgt spid="123952"/>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1239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63" grpId="0" animBg="1"/>
      <p:bldP spid="123951" grpId="0" animBg="1"/>
      <p:bldP spid="123912" grpId="0" build="p" autoUpdateAnimBg="0"/>
      <p:bldP spid="123913" grpId="0" build="p" autoUpdateAnimBg="0"/>
      <p:bldP spid="123914" grpId="0" build="p" autoUpdateAnimBg="0"/>
      <p:bldP spid="123924" grpId="0" animBg="1"/>
      <p:bldP spid="123926" grpId="0" animBg="1" autoUpdateAnimBg="0"/>
      <p:bldP spid="123927" grpId="0" animBg="1" autoUpdateAnimBg="0"/>
      <p:bldP spid="123964" grpId="0" animBg="1"/>
      <p:bldP spid="123965" grpId="0" animBg="1" autoUpdateAnimBg="0"/>
      <p:bldP spid="123966" grpId="0" animBg="1"/>
      <p:bldP spid="123952" grpId="0" animBg="1"/>
      <p:bldP spid="12396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el 1"/>
          <p:cNvSpPr>
            <a:spLocks noGrp="1"/>
          </p:cNvSpPr>
          <p:nvPr>
            <p:ph type="title"/>
          </p:nvPr>
        </p:nvSpPr>
        <p:spPr/>
        <p:txBody>
          <a:bodyPr/>
          <a:lstStyle/>
          <a:p>
            <a:r>
              <a:rPr lang="en-US" altLang="en-US" smtClean="0">
                <a:ea typeface="ＭＳ Ｐゴシック" pitchFamily="34" charset="-128"/>
              </a:rPr>
              <a:t>The </a:t>
            </a:r>
            <a:r>
              <a:rPr lang="de-DE" altLang="en-US" smtClean="0">
                <a:ea typeface="ＭＳ Ｐゴシック" pitchFamily="34" charset="-128"/>
              </a:rPr>
              <a:t>Layered Ar</a:t>
            </a:r>
            <a:r>
              <a:rPr lang="en-US" altLang="en-US" smtClean="0">
                <a:ea typeface="ＭＳ Ｐゴシック" pitchFamily="34" charset="-128"/>
              </a:rPr>
              <a:t>chitectural Style</a:t>
            </a:r>
          </a:p>
        </p:txBody>
      </p:sp>
      <p:sp>
        <p:nvSpPr>
          <p:cNvPr id="60419" name="Rechteck 3"/>
          <p:cNvSpPr>
            <a:spLocks noChangeArrowheads="1"/>
          </p:cNvSpPr>
          <p:nvPr/>
        </p:nvSpPr>
        <p:spPr bwMode="auto">
          <a:xfrm>
            <a:off x="1196975" y="1285875"/>
            <a:ext cx="1071563" cy="482600"/>
          </a:xfrm>
          <a:prstGeom prst="rect">
            <a:avLst/>
          </a:prstGeom>
          <a:solidFill>
            <a:srgbClr val="FFFFFF"/>
          </a:solidFill>
          <a:ln w="9525">
            <a:solidFill>
              <a:srgbClr val="000000"/>
            </a:solidFill>
            <a:round/>
            <a:headEnd/>
            <a:tailEnd/>
          </a:ln>
        </p:spPr>
        <p:txBody>
          <a:bodyPr lIns="64291" tIns="32146" rIns="64291" bIns="32146"/>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000"/>
              <a:t>Client</a:t>
            </a:r>
          </a:p>
        </p:txBody>
      </p:sp>
      <p:sp>
        <p:nvSpPr>
          <p:cNvPr id="60420" name="Rechteck 4"/>
          <p:cNvSpPr>
            <a:spLocks noChangeArrowheads="1"/>
          </p:cNvSpPr>
          <p:nvPr/>
        </p:nvSpPr>
        <p:spPr bwMode="auto">
          <a:xfrm>
            <a:off x="4732338" y="1285875"/>
            <a:ext cx="1554162" cy="482600"/>
          </a:xfrm>
          <a:prstGeom prst="rect">
            <a:avLst/>
          </a:prstGeom>
          <a:solidFill>
            <a:srgbClr val="FFFFFF"/>
          </a:solidFill>
          <a:ln w="9525">
            <a:solidFill>
              <a:srgbClr val="000000"/>
            </a:solidFill>
            <a:round/>
            <a:headEnd/>
            <a:tailEnd/>
          </a:ln>
        </p:spPr>
        <p:txBody>
          <a:bodyPr lIns="64291" tIns="32146" rIns="64291" bIns="32146"/>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2000"/>
              <a:t>Layer N</a:t>
            </a:r>
          </a:p>
        </p:txBody>
      </p:sp>
      <p:cxnSp>
        <p:nvCxnSpPr>
          <p:cNvPr id="60421" name="Gerade Verbindung 6"/>
          <p:cNvCxnSpPr>
            <a:cxnSpLocks noChangeShapeType="1"/>
            <a:stCxn id="60419" idx="3"/>
            <a:endCxn id="60420" idx="1"/>
          </p:cNvCxnSpPr>
          <p:nvPr/>
        </p:nvCxnSpPr>
        <p:spPr bwMode="auto">
          <a:xfrm>
            <a:off x="2268538" y="1527175"/>
            <a:ext cx="246380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60422" name="Gerade Verbindung 8"/>
          <p:cNvCxnSpPr>
            <a:cxnSpLocks noChangeShapeType="1"/>
            <a:stCxn id="60420" idx="2"/>
          </p:cNvCxnSpPr>
          <p:nvPr/>
        </p:nvCxnSpPr>
        <p:spPr bwMode="auto">
          <a:xfrm rot="5400000">
            <a:off x="5349875" y="1928813"/>
            <a:ext cx="3206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60423" name="Rechteck 18"/>
          <p:cNvSpPr>
            <a:spLocks noChangeArrowheads="1"/>
          </p:cNvSpPr>
          <p:nvPr/>
        </p:nvSpPr>
        <p:spPr bwMode="auto">
          <a:xfrm>
            <a:off x="4732338" y="2089150"/>
            <a:ext cx="1554162" cy="482600"/>
          </a:xfrm>
          <a:prstGeom prst="rect">
            <a:avLst/>
          </a:prstGeom>
          <a:solidFill>
            <a:srgbClr val="FFFFFF"/>
          </a:solidFill>
          <a:ln w="9525">
            <a:solidFill>
              <a:srgbClr val="000000"/>
            </a:solidFill>
            <a:round/>
            <a:headEnd/>
            <a:tailEnd/>
          </a:ln>
        </p:spPr>
        <p:txBody>
          <a:bodyPr lIns="64291" tIns="32146" rIns="64291" bIns="32146"/>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2000"/>
              <a:t>Layer N-1</a:t>
            </a:r>
          </a:p>
        </p:txBody>
      </p:sp>
      <p:cxnSp>
        <p:nvCxnSpPr>
          <p:cNvPr id="60424" name="Gerade Verbindung 19"/>
          <p:cNvCxnSpPr>
            <a:cxnSpLocks noChangeShapeType="1"/>
            <a:stCxn id="60423" idx="2"/>
          </p:cNvCxnSpPr>
          <p:nvPr/>
        </p:nvCxnSpPr>
        <p:spPr bwMode="auto">
          <a:xfrm rot="5400000">
            <a:off x="5349875" y="2732088"/>
            <a:ext cx="3206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60425" name="Rechteck 21"/>
          <p:cNvSpPr>
            <a:spLocks noChangeArrowheads="1"/>
          </p:cNvSpPr>
          <p:nvPr/>
        </p:nvSpPr>
        <p:spPr bwMode="auto">
          <a:xfrm>
            <a:off x="4732338" y="2894013"/>
            <a:ext cx="1554162" cy="481012"/>
          </a:xfrm>
          <a:prstGeom prst="rect">
            <a:avLst/>
          </a:prstGeom>
          <a:solidFill>
            <a:srgbClr val="FFFFFF"/>
          </a:solidFill>
          <a:ln w="9525">
            <a:solidFill>
              <a:srgbClr val="000000"/>
            </a:solidFill>
            <a:round/>
            <a:headEnd/>
            <a:tailEnd/>
          </a:ln>
        </p:spPr>
        <p:txBody>
          <a:bodyPr lIns="64291" tIns="32146" rIns="64291" bIns="32146"/>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2000"/>
              <a:t>Layer N-2</a:t>
            </a:r>
          </a:p>
        </p:txBody>
      </p:sp>
      <p:cxnSp>
        <p:nvCxnSpPr>
          <p:cNvPr id="60426" name="Gerade Verbindung 22"/>
          <p:cNvCxnSpPr>
            <a:cxnSpLocks noChangeShapeType="1"/>
            <a:stCxn id="60425" idx="2"/>
          </p:cNvCxnSpPr>
          <p:nvPr/>
        </p:nvCxnSpPr>
        <p:spPr bwMode="auto">
          <a:xfrm rot="5400000">
            <a:off x="5349081" y="3536157"/>
            <a:ext cx="3222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60427" name="Rechteck 23"/>
          <p:cNvSpPr>
            <a:spLocks noChangeArrowheads="1"/>
          </p:cNvSpPr>
          <p:nvPr/>
        </p:nvSpPr>
        <p:spPr bwMode="auto">
          <a:xfrm>
            <a:off x="4732338" y="4875213"/>
            <a:ext cx="1554162" cy="482600"/>
          </a:xfrm>
          <a:prstGeom prst="rect">
            <a:avLst/>
          </a:prstGeom>
          <a:solidFill>
            <a:srgbClr val="FFFFFF"/>
          </a:solidFill>
          <a:ln w="9525">
            <a:solidFill>
              <a:srgbClr val="000000"/>
            </a:solidFill>
            <a:round/>
            <a:headEnd/>
            <a:tailEnd/>
          </a:ln>
        </p:spPr>
        <p:txBody>
          <a:bodyPr lIns="64291" tIns="32146" rIns="64291" bIns="32146"/>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2000"/>
              <a:t>Layer 1</a:t>
            </a:r>
          </a:p>
        </p:txBody>
      </p:sp>
      <p:cxnSp>
        <p:nvCxnSpPr>
          <p:cNvPr id="60428" name="Gerade Verbindung 24"/>
          <p:cNvCxnSpPr>
            <a:cxnSpLocks noChangeShapeType="1"/>
            <a:stCxn id="60427" idx="2"/>
          </p:cNvCxnSpPr>
          <p:nvPr/>
        </p:nvCxnSpPr>
        <p:spPr bwMode="auto">
          <a:xfrm rot="5400000">
            <a:off x="5349875" y="5518151"/>
            <a:ext cx="3206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60429" name="Rechteck 25"/>
          <p:cNvSpPr>
            <a:spLocks noChangeArrowheads="1"/>
          </p:cNvSpPr>
          <p:nvPr/>
        </p:nvSpPr>
        <p:spPr bwMode="auto">
          <a:xfrm>
            <a:off x="4786313" y="5678488"/>
            <a:ext cx="1554162" cy="482600"/>
          </a:xfrm>
          <a:prstGeom prst="rect">
            <a:avLst/>
          </a:prstGeom>
          <a:solidFill>
            <a:srgbClr val="FFFFFF"/>
          </a:solidFill>
          <a:ln w="9525">
            <a:solidFill>
              <a:srgbClr val="000000"/>
            </a:solidFill>
            <a:round/>
            <a:headEnd/>
            <a:tailEnd/>
          </a:ln>
        </p:spPr>
        <p:txBody>
          <a:bodyPr lIns="64291" tIns="32146" rIns="64291" bIns="32146"/>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2000"/>
              <a:t>Layer 0</a:t>
            </a:r>
          </a:p>
        </p:txBody>
      </p:sp>
      <p:cxnSp>
        <p:nvCxnSpPr>
          <p:cNvPr id="60430" name="Gerade Verbindung 26"/>
          <p:cNvCxnSpPr>
            <a:cxnSpLocks noChangeShapeType="1"/>
          </p:cNvCxnSpPr>
          <p:nvPr/>
        </p:nvCxnSpPr>
        <p:spPr bwMode="auto">
          <a:xfrm rot="5400000">
            <a:off x="5376862" y="4714876"/>
            <a:ext cx="3206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60431" name="Textfeld 27"/>
          <p:cNvSpPr txBox="1">
            <a:spLocks noChangeArrowheads="1"/>
          </p:cNvSpPr>
          <p:nvPr/>
        </p:nvSpPr>
        <p:spPr bwMode="auto">
          <a:xfrm>
            <a:off x="5429250" y="3429000"/>
            <a:ext cx="214313"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de-DE" altLang="en-US" sz="2200"/>
              <a:t>...</a:t>
            </a:r>
            <a:endParaRPr lang="en-US" altLang="en-US" sz="2200"/>
          </a:p>
        </p:txBody>
      </p:sp>
      <p:sp>
        <p:nvSpPr>
          <p:cNvPr id="60432" name="Textfeld 28"/>
          <p:cNvSpPr txBox="1">
            <a:spLocks noChangeArrowheads="1"/>
          </p:cNvSpPr>
          <p:nvPr/>
        </p:nvSpPr>
        <p:spPr bwMode="auto">
          <a:xfrm>
            <a:off x="2322513" y="1185863"/>
            <a:ext cx="585787"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291" tIns="32146" rIns="64291" bIns="32146">
            <a:spAutoFit/>
          </a:bodyP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000"/>
              <a:t>uses</a:t>
            </a:r>
            <a:endParaRPr lang="en-US" altLang="en-US" sz="1800"/>
          </a:p>
        </p:txBody>
      </p:sp>
      <p:sp>
        <p:nvSpPr>
          <p:cNvPr id="60433" name="Textfeld 29"/>
          <p:cNvSpPr txBox="1">
            <a:spLocks noChangeArrowheads="1"/>
          </p:cNvSpPr>
          <p:nvPr/>
        </p:nvSpPr>
        <p:spPr bwMode="auto">
          <a:xfrm>
            <a:off x="5653088" y="1720850"/>
            <a:ext cx="614362"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291" tIns="32146" rIns="64291" bIns="32146">
            <a:spAutoFit/>
          </a:bodyP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000"/>
              <a:t>calls</a:t>
            </a:r>
            <a:endParaRPr lang="en-US" altLang="en-US" sz="1800"/>
          </a:p>
        </p:txBody>
      </p:sp>
      <p:sp>
        <p:nvSpPr>
          <p:cNvPr id="60434" name="Textfeld 30"/>
          <p:cNvSpPr txBox="1">
            <a:spLocks noChangeArrowheads="1"/>
          </p:cNvSpPr>
          <p:nvPr/>
        </p:nvSpPr>
        <p:spPr bwMode="auto">
          <a:xfrm>
            <a:off x="5643563" y="2524125"/>
            <a:ext cx="614362"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291" tIns="32146" rIns="64291" bIns="32146">
            <a:spAutoFit/>
          </a:bodyP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000"/>
              <a:t>calls</a:t>
            </a:r>
            <a:endParaRPr lang="en-US" altLang="en-US" sz="1800"/>
          </a:p>
        </p:txBody>
      </p:sp>
      <p:sp>
        <p:nvSpPr>
          <p:cNvPr id="60435" name="Textfeld 31"/>
          <p:cNvSpPr txBox="1">
            <a:spLocks noChangeArrowheads="1"/>
          </p:cNvSpPr>
          <p:nvPr/>
        </p:nvSpPr>
        <p:spPr bwMode="auto">
          <a:xfrm>
            <a:off x="5634038" y="3322638"/>
            <a:ext cx="61436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291" tIns="32146" rIns="64291" bIns="32146">
            <a:spAutoFit/>
          </a:bodyP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000"/>
              <a:t>calls</a:t>
            </a:r>
            <a:endParaRPr lang="en-US" altLang="en-US" sz="1800"/>
          </a:p>
        </p:txBody>
      </p:sp>
      <p:sp>
        <p:nvSpPr>
          <p:cNvPr id="60436" name="Textfeld 32"/>
          <p:cNvSpPr txBox="1">
            <a:spLocks noChangeArrowheads="1"/>
          </p:cNvSpPr>
          <p:nvPr/>
        </p:nvSpPr>
        <p:spPr bwMode="auto">
          <a:xfrm>
            <a:off x="5626100" y="5310188"/>
            <a:ext cx="614363"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291" tIns="32146" rIns="64291" bIns="32146">
            <a:spAutoFit/>
          </a:bodyP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000"/>
              <a:t>calls</a:t>
            </a:r>
            <a:endParaRPr lang="en-US" altLang="en-US" sz="1800"/>
          </a:p>
        </p:txBody>
      </p:sp>
      <p:sp>
        <p:nvSpPr>
          <p:cNvPr id="60437" name="Ovale Legende 20"/>
          <p:cNvSpPr>
            <a:spLocks noChangeArrowheads="1"/>
          </p:cNvSpPr>
          <p:nvPr/>
        </p:nvSpPr>
        <p:spPr bwMode="auto">
          <a:xfrm>
            <a:off x="6662738" y="1085850"/>
            <a:ext cx="1838325" cy="682625"/>
          </a:xfrm>
          <a:prstGeom prst="wedgeEllipseCallout">
            <a:avLst>
              <a:gd name="adj1" fmla="val -66889"/>
              <a:gd name="adj2" fmla="val 74903"/>
            </a:avLst>
          </a:prstGeom>
          <a:solidFill>
            <a:schemeClr val="bg1"/>
          </a:solidFill>
          <a:ln w="12700">
            <a:solidFill>
              <a:schemeClr val="tx1"/>
            </a:solidFill>
            <a:round/>
            <a:headEnd/>
            <a:tailEnd/>
          </a:ln>
        </p:spPr>
        <p:txBody>
          <a:bodyPr wrap="none" anchor="ctr"/>
          <a:lstStyle>
            <a:lvl1pPr eaLnBrk="0" hangingPunct="0">
              <a:defRPr sz="2400" b="1">
                <a:solidFill>
                  <a:schemeClr val="tx1"/>
                </a:solidFill>
                <a:latin typeface="Times" charset="0"/>
                <a:ea typeface="ＭＳ Ｐゴシック" pitchFamily="34" charset="-128"/>
              </a:defRPr>
            </a:lvl1pPr>
            <a:lvl2pPr marL="37931725" indent="-37474525" eaLnBrk="0" hangingPunct="0">
              <a:defRPr sz="2400" b="1">
                <a:solidFill>
                  <a:schemeClr val="tx1"/>
                </a:solidFill>
                <a:latin typeface="Times" charset="0"/>
                <a:ea typeface="ＭＳ Ｐゴシック" pitchFamily="34" charset="-128"/>
              </a:defRPr>
            </a:lvl2pPr>
            <a:lvl3pPr eaLnBrk="0" hangingPunct="0">
              <a:defRPr sz="2400" b="1">
                <a:solidFill>
                  <a:schemeClr val="tx1"/>
                </a:solidFill>
                <a:latin typeface="Times" charset="0"/>
                <a:ea typeface="ＭＳ Ｐゴシック" pitchFamily="34" charset="-128"/>
              </a:defRPr>
            </a:lvl3pPr>
            <a:lvl4pPr eaLnBrk="0" hangingPunct="0">
              <a:defRPr sz="2400" b="1">
                <a:solidFill>
                  <a:schemeClr val="tx1"/>
                </a:solidFill>
                <a:latin typeface="Times" charset="0"/>
                <a:ea typeface="ＭＳ Ｐゴシック" pitchFamily="34" charset="-128"/>
              </a:defRPr>
            </a:lvl4pPr>
            <a:lvl5pPr eaLnBrk="0" hangingPunct="0">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t>Hierarchical</a:t>
            </a:r>
          </a:p>
          <a:p>
            <a:r>
              <a:rPr lang="en-US" altLang="en-US" sz="1800"/>
              <a:t>Relationship</a:t>
            </a:r>
          </a:p>
        </p:txBody>
      </p:sp>
    </p:spTree>
    <p:extLst>
      <p:ext uri="{BB962C8B-B14F-4D97-AF65-F5344CB8AC3E}">
        <p14:creationId xmlns:p14="http://schemas.microsoft.com/office/powerpoint/2010/main" val="2945960446"/>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smtClean="0">
                <a:ea typeface="ＭＳ Ｐゴシック" pitchFamily="34" charset="-128"/>
              </a:rPr>
              <a:t>Examples of Architectural Styles</a:t>
            </a:r>
          </a:p>
        </p:txBody>
      </p:sp>
      <p:sp>
        <p:nvSpPr>
          <p:cNvPr id="56323" name="Rectangle 3"/>
          <p:cNvSpPr>
            <a:spLocks noGrp="1" noChangeArrowheads="1"/>
          </p:cNvSpPr>
          <p:nvPr>
            <p:ph type="body" idx="1"/>
          </p:nvPr>
        </p:nvSpPr>
        <p:spPr/>
        <p:txBody>
          <a:bodyPr/>
          <a:lstStyle/>
          <a:p>
            <a:r>
              <a:rPr lang="en-US" altLang="en-US" dirty="0" smtClean="0">
                <a:ea typeface="ＭＳ Ｐゴシック" pitchFamily="34" charset="-128"/>
              </a:rPr>
              <a:t>A software architecture includes:</a:t>
            </a:r>
          </a:p>
          <a:p>
            <a:pPr lvl="1"/>
            <a:r>
              <a:rPr lang="en-US" altLang="en-US" dirty="0" smtClean="0">
                <a:ea typeface="ＭＳ Ｐゴシック" pitchFamily="34" charset="-128"/>
              </a:rPr>
              <a:t>System decomposition, global control flow, handing of boundary conditions,  and inter subsystem communication protocols.</a:t>
            </a:r>
          </a:p>
          <a:p>
            <a:r>
              <a:rPr lang="en-US" altLang="en-US" dirty="0" smtClean="0">
                <a:ea typeface="ＭＳ Ｐゴシック" pitchFamily="34" charset="-128"/>
              </a:rPr>
              <a:t>Architectural Styles:</a:t>
            </a:r>
          </a:p>
          <a:p>
            <a:pPr lvl="1">
              <a:buFont typeface="Arial" pitchFamily="34" charset="0"/>
              <a:buChar char="•"/>
            </a:pPr>
            <a:r>
              <a:rPr lang="en-US" altLang="en-US" dirty="0" smtClean="0">
                <a:ea typeface="ＭＳ Ｐゴシック" pitchFamily="34" charset="-128"/>
              </a:rPr>
              <a:t>Client/Server</a:t>
            </a:r>
          </a:p>
          <a:p>
            <a:pPr lvl="1"/>
            <a:r>
              <a:rPr lang="en-US" altLang="en-US" dirty="0" smtClean="0">
                <a:ea typeface="ＭＳ Ｐゴシック" pitchFamily="34" charset="-128"/>
              </a:rPr>
              <a:t>Peer-To-Peer</a:t>
            </a:r>
          </a:p>
          <a:p>
            <a:pPr lvl="1"/>
            <a:r>
              <a:rPr lang="en-US" altLang="en-US" dirty="0" smtClean="0">
                <a:ea typeface="ＭＳ Ｐゴシック" pitchFamily="34" charset="-128"/>
              </a:rPr>
              <a:t>Three-tier, Four-tier Architecture</a:t>
            </a:r>
          </a:p>
          <a:p>
            <a:pPr lvl="1"/>
            <a:r>
              <a:rPr lang="en-US" altLang="en-US" dirty="0" smtClean="0">
                <a:ea typeface="ＭＳ Ｐゴシック" pitchFamily="34" charset="-128"/>
              </a:rPr>
              <a:t>Repository</a:t>
            </a:r>
          </a:p>
          <a:p>
            <a:pPr lvl="1"/>
            <a:r>
              <a:rPr lang="en-US" altLang="en-US" dirty="0" smtClean="0">
                <a:ea typeface="ＭＳ Ｐゴシック" pitchFamily="34" charset="-128"/>
              </a:rPr>
              <a:t>Model-View-Controller</a:t>
            </a:r>
          </a:p>
          <a:p>
            <a:pPr lvl="1"/>
            <a:r>
              <a:rPr lang="en-US" altLang="en-US" dirty="0" smtClean="0">
                <a:ea typeface="ＭＳ Ｐゴシック" pitchFamily="34" charset="-128"/>
              </a:rPr>
              <a:t>Pipes and Filters</a:t>
            </a:r>
          </a:p>
          <a:p>
            <a:pPr lvl="1">
              <a:buFont typeface="Times" charset="0"/>
              <a:buNone/>
            </a:pPr>
            <a:endParaRPr lang="en-US" altLang="en-US" dirty="0" smtClean="0">
              <a:ea typeface="ＭＳ Ｐゴシック" pitchFamily="34" charset="-128"/>
            </a:endParaRPr>
          </a:p>
        </p:txBody>
      </p:sp>
    </p:spTree>
    <p:extLst>
      <p:ext uri="{BB962C8B-B14F-4D97-AF65-F5344CB8AC3E}">
        <p14:creationId xmlns:p14="http://schemas.microsoft.com/office/powerpoint/2010/main" val="1553703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altLang="en-US" smtClean="0">
                <a:ea typeface="ＭＳ Ｐゴシック" pitchFamily="34" charset="-128"/>
              </a:rPr>
              <a:t>Repository Architectural Style</a:t>
            </a:r>
          </a:p>
        </p:txBody>
      </p:sp>
      <p:sp>
        <p:nvSpPr>
          <p:cNvPr id="259075" name="Rectangle 3"/>
          <p:cNvSpPr>
            <a:spLocks noGrp="1" noChangeArrowheads="1"/>
          </p:cNvSpPr>
          <p:nvPr>
            <p:ph type="body" idx="1"/>
          </p:nvPr>
        </p:nvSpPr>
        <p:spPr>
          <a:xfrm>
            <a:off x="355600" y="1073150"/>
            <a:ext cx="8470900" cy="844550"/>
          </a:xfrm>
        </p:spPr>
        <p:txBody>
          <a:bodyPr/>
          <a:lstStyle/>
          <a:p>
            <a:r>
              <a:rPr lang="en-US" altLang="en-US" sz="2000" dirty="0" smtClean="0">
                <a:ea typeface="ＭＳ Ｐゴシック" pitchFamily="34" charset="-128"/>
              </a:rPr>
              <a:t>Subsystems access and modify data from a single data structure called the </a:t>
            </a:r>
            <a:r>
              <a:rPr lang="en-US" altLang="en-US" sz="2000" dirty="0" smtClean="0">
                <a:solidFill>
                  <a:srgbClr val="FF0000"/>
                </a:solidFill>
                <a:ea typeface="ＭＳ Ｐゴシック" pitchFamily="34" charset="-128"/>
              </a:rPr>
              <a:t>repository</a:t>
            </a:r>
          </a:p>
          <a:p>
            <a:r>
              <a:rPr lang="en-US" altLang="en-US" dirty="0" smtClean="0">
                <a:ea typeface="ＭＳ Ｐゴシック" pitchFamily="34" charset="-128"/>
              </a:rPr>
              <a:t>   </a:t>
            </a:r>
            <a:r>
              <a:rPr lang="en-US" altLang="en-US" sz="2000" dirty="0" smtClean="0">
                <a:ea typeface="ＭＳ Ｐゴシック" pitchFamily="34" charset="-128"/>
              </a:rPr>
              <a:t>Historically called </a:t>
            </a:r>
            <a:r>
              <a:rPr lang="en-US" altLang="en-US" sz="2000" dirty="0" smtClean="0">
                <a:solidFill>
                  <a:srgbClr val="0000CC"/>
                </a:solidFill>
                <a:ea typeface="ＭＳ Ｐゴシック" pitchFamily="34" charset="-128"/>
              </a:rPr>
              <a:t>blackboard architecture </a:t>
            </a:r>
            <a:br>
              <a:rPr lang="en-US" altLang="en-US" sz="2000" dirty="0" smtClean="0">
                <a:solidFill>
                  <a:srgbClr val="0000CC"/>
                </a:solidFill>
                <a:ea typeface="ＭＳ Ｐゴシック" pitchFamily="34" charset="-128"/>
              </a:rPr>
            </a:br>
            <a:r>
              <a:rPr lang="en-US" altLang="en-US" sz="2000" dirty="0" smtClean="0">
                <a:solidFill>
                  <a:srgbClr val="0000CC"/>
                </a:solidFill>
                <a:ea typeface="ＭＳ Ｐゴシック" pitchFamily="34" charset="-128"/>
              </a:rPr>
              <a:t>      (</a:t>
            </a:r>
            <a:r>
              <a:rPr lang="en-US" altLang="en-US" sz="2000" dirty="0" err="1" smtClean="0">
                <a:ea typeface="ＭＳ Ｐゴシック" pitchFamily="34" charset="-128"/>
              </a:rPr>
              <a:t>Erman</a:t>
            </a:r>
            <a:r>
              <a:rPr lang="en-US" altLang="en-US" sz="2000" dirty="0" smtClean="0">
                <a:ea typeface="ＭＳ Ｐゴシック" pitchFamily="34" charset="-128"/>
              </a:rPr>
              <a:t>, Hayes-Roth and Reddy 1980)</a:t>
            </a:r>
            <a:endParaRPr lang="en-US" altLang="en-US" dirty="0" smtClean="0">
              <a:solidFill>
                <a:srgbClr val="0000CC"/>
              </a:solidFill>
              <a:ea typeface="ＭＳ Ｐゴシック" pitchFamily="34" charset="-128"/>
            </a:endParaRPr>
          </a:p>
          <a:p>
            <a:endParaRPr lang="en-US" altLang="en-US" dirty="0" smtClean="0">
              <a:ea typeface="ＭＳ Ｐゴシック" pitchFamily="34" charset="-128"/>
            </a:endParaRPr>
          </a:p>
        </p:txBody>
      </p:sp>
      <p:sp>
        <p:nvSpPr>
          <p:cNvPr id="259076" name="Rectangle 4"/>
          <p:cNvSpPr>
            <a:spLocks noChangeArrowheads="1"/>
          </p:cNvSpPr>
          <p:nvPr/>
        </p:nvSpPr>
        <p:spPr bwMode="auto">
          <a:xfrm>
            <a:off x="355600" y="2463574"/>
            <a:ext cx="7820025" cy="23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chemeClr val="tx1"/>
                </a:solidFill>
                <a:latin typeface="Times" charset="0"/>
                <a:ea typeface="ＭＳ Ｐゴシック" pitchFamily="34" charset="-128"/>
              </a:defRPr>
            </a:lvl1pPr>
            <a:lvl2pPr>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buSzPct val="90000"/>
              <a:buFont typeface="Times" charset="0"/>
              <a:buChar char="•"/>
            </a:pPr>
            <a:r>
              <a:rPr lang="en-US" altLang="en-US" b="0" dirty="0">
                <a:latin typeface="Verdana" pitchFamily="34" charset="0"/>
              </a:rPr>
              <a:t> </a:t>
            </a:r>
            <a:r>
              <a:rPr lang="en-US" altLang="en-US" sz="2000" b="0" dirty="0">
                <a:latin typeface="Verdana" pitchFamily="34" charset="0"/>
              </a:rPr>
              <a:t>Subsystems are loosely coupled (interact only </a:t>
            </a:r>
            <a:br>
              <a:rPr lang="en-US" altLang="en-US" sz="2000" b="0" dirty="0">
                <a:latin typeface="Verdana" pitchFamily="34" charset="0"/>
              </a:rPr>
            </a:br>
            <a:r>
              <a:rPr lang="en-US" altLang="en-US" sz="2000" b="0" dirty="0">
                <a:latin typeface="Verdana" pitchFamily="34" charset="0"/>
              </a:rPr>
              <a:t>  through the repository)</a:t>
            </a:r>
          </a:p>
          <a:p>
            <a:pPr>
              <a:buSzPct val="90000"/>
              <a:buFont typeface="Times" charset="0"/>
              <a:buChar char="•"/>
            </a:pPr>
            <a:r>
              <a:rPr lang="en-US" altLang="en-US" sz="2000" b="0" dirty="0">
                <a:latin typeface="Verdana" pitchFamily="34" charset="0"/>
              </a:rPr>
              <a:t> Control flow is dictated by the repository </a:t>
            </a:r>
            <a:br>
              <a:rPr lang="en-US" altLang="en-US" sz="2000" b="0" dirty="0">
                <a:latin typeface="Verdana" pitchFamily="34" charset="0"/>
              </a:rPr>
            </a:br>
            <a:r>
              <a:rPr lang="en-US" altLang="en-US" sz="2000" b="0" dirty="0">
                <a:latin typeface="Verdana" pitchFamily="34" charset="0"/>
              </a:rPr>
              <a:t>  through triggers or by the subsystems  </a:t>
            </a:r>
            <a:br>
              <a:rPr lang="en-US" altLang="en-US" sz="2000" b="0" dirty="0">
                <a:latin typeface="Verdana" pitchFamily="34" charset="0"/>
              </a:rPr>
            </a:br>
            <a:r>
              <a:rPr lang="en-US" altLang="en-US" sz="2000" b="0" dirty="0">
                <a:latin typeface="Verdana" pitchFamily="34" charset="0"/>
              </a:rPr>
              <a:t>  through locks and  synchronization primitives</a:t>
            </a:r>
          </a:p>
          <a:p>
            <a:r>
              <a:rPr lang="en-US" sz="2000" b="0" dirty="0">
                <a:latin typeface="+mn-lt"/>
              </a:rPr>
              <a:t>Repositories used by:</a:t>
            </a:r>
          </a:p>
          <a:p>
            <a:pPr lvl="1"/>
            <a:r>
              <a:rPr lang="en-US" sz="2000" b="0" dirty="0">
                <a:latin typeface="+mn-lt"/>
              </a:rPr>
              <a:t>Database systems,  compilers, software development environments</a:t>
            </a:r>
            <a:r>
              <a:rPr lang="en-US" b="0" dirty="0"/>
              <a:t>.</a:t>
            </a:r>
          </a:p>
          <a:p>
            <a:pPr lvl="1"/>
            <a:endParaRPr lang="en-US" altLang="en-US" b="0" dirty="0">
              <a:latin typeface="Verdana" pitchFamily="34" charset="0"/>
            </a:endParaRPr>
          </a:p>
        </p:txBody>
      </p:sp>
      <p:grpSp>
        <p:nvGrpSpPr>
          <p:cNvPr id="2" name="Group 5"/>
          <p:cNvGrpSpPr>
            <a:grpSpLocks/>
          </p:cNvGrpSpPr>
          <p:nvPr/>
        </p:nvGrpSpPr>
        <p:grpSpPr bwMode="auto">
          <a:xfrm>
            <a:off x="1190625" y="4787900"/>
            <a:ext cx="6985000" cy="1631950"/>
            <a:chOff x="750" y="3016"/>
            <a:chExt cx="4400" cy="1028"/>
          </a:xfrm>
        </p:grpSpPr>
        <p:grpSp>
          <p:nvGrpSpPr>
            <p:cNvPr id="116742" name="Group 6"/>
            <p:cNvGrpSpPr>
              <a:grpSpLocks/>
            </p:cNvGrpSpPr>
            <p:nvPr/>
          </p:nvGrpSpPr>
          <p:grpSpPr bwMode="auto">
            <a:xfrm>
              <a:off x="750" y="3016"/>
              <a:ext cx="4400" cy="1028"/>
              <a:chOff x="638" y="1179"/>
              <a:chExt cx="4400" cy="1028"/>
            </a:xfrm>
          </p:grpSpPr>
          <p:sp>
            <p:nvSpPr>
              <p:cNvPr id="116744" name="Rectangle 7"/>
              <p:cNvSpPr>
                <a:spLocks noChangeArrowheads="1"/>
              </p:cNvSpPr>
              <p:nvPr/>
            </p:nvSpPr>
            <p:spPr bwMode="auto">
              <a:xfrm>
                <a:off x="638" y="1507"/>
                <a:ext cx="1648" cy="322"/>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de-DE" altLang="en-US" sz="1800"/>
              </a:p>
            </p:txBody>
          </p:sp>
          <p:sp>
            <p:nvSpPr>
              <p:cNvPr id="116745" name="Rectangle 8"/>
              <p:cNvSpPr>
                <a:spLocks noChangeArrowheads="1"/>
              </p:cNvSpPr>
              <p:nvPr/>
            </p:nvSpPr>
            <p:spPr bwMode="auto">
              <a:xfrm>
                <a:off x="1116" y="1591"/>
                <a:ext cx="77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dirty="0">
                    <a:solidFill>
                      <a:srgbClr val="000000"/>
                    </a:solidFill>
                    <a:latin typeface="Courier New" pitchFamily="49" charset="0"/>
                  </a:rPr>
                  <a:t>Subsystem</a:t>
                </a:r>
                <a:endParaRPr lang="en-US" altLang="en-US" sz="1800" b="0" dirty="0"/>
              </a:p>
            </p:txBody>
          </p:sp>
          <p:sp>
            <p:nvSpPr>
              <p:cNvPr id="116746" name="Rectangle 9"/>
              <p:cNvSpPr>
                <a:spLocks noChangeArrowheads="1"/>
              </p:cNvSpPr>
              <p:nvPr/>
            </p:nvSpPr>
            <p:spPr bwMode="auto">
              <a:xfrm>
                <a:off x="3390" y="1179"/>
                <a:ext cx="1648" cy="321"/>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de-DE" altLang="en-US" sz="1800"/>
              </a:p>
            </p:txBody>
          </p:sp>
          <p:sp>
            <p:nvSpPr>
              <p:cNvPr id="116747" name="Rectangle 10"/>
              <p:cNvSpPr>
                <a:spLocks noChangeArrowheads="1"/>
              </p:cNvSpPr>
              <p:nvPr/>
            </p:nvSpPr>
            <p:spPr bwMode="auto">
              <a:xfrm>
                <a:off x="3829" y="1292"/>
                <a:ext cx="8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00"/>
                    </a:solidFill>
                    <a:latin typeface="Courier New" pitchFamily="49" charset="0"/>
                  </a:rPr>
                  <a:t>Repository</a:t>
                </a:r>
                <a:endParaRPr lang="en-US" altLang="en-US" sz="1800" b="0"/>
              </a:p>
            </p:txBody>
          </p:sp>
          <p:sp>
            <p:nvSpPr>
              <p:cNvPr id="116748" name="Rectangle 11"/>
              <p:cNvSpPr>
                <a:spLocks noChangeArrowheads="1"/>
              </p:cNvSpPr>
              <p:nvPr/>
            </p:nvSpPr>
            <p:spPr bwMode="auto">
              <a:xfrm>
                <a:off x="3390" y="1647"/>
                <a:ext cx="1648" cy="560"/>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de-DE" altLang="en-US" sz="1800"/>
              </a:p>
            </p:txBody>
          </p:sp>
          <p:sp>
            <p:nvSpPr>
              <p:cNvPr id="116749" name="Rectangle 12"/>
              <p:cNvSpPr>
                <a:spLocks noChangeArrowheads="1"/>
              </p:cNvSpPr>
              <p:nvPr/>
            </p:nvSpPr>
            <p:spPr bwMode="auto">
              <a:xfrm>
                <a:off x="3390" y="1507"/>
                <a:ext cx="1648" cy="140"/>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de-DE" altLang="en-US" sz="1800"/>
              </a:p>
            </p:txBody>
          </p:sp>
          <p:grpSp>
            <p:nvGrpSpPr>
              <p:cNvPr id="116750" name="Group 13"/>
              <p:cNvGrpSpPr>
                <a:grpSpLocks/>
              </p:cNvGrpSpPr>
              <p:nvPr/>
            </p:nvGrpSpPr>
            <p:grpSpPr bwMode="auto">
              <a:xfrm>
                <a:off x="3508" y="1686"/>
                <a:ext cx="1037" cy="509"/>
                <a:chOff x="3508" y="1723"/>
                <a:chExt cx="1037" cy="509"/>
              </a:xfrm>
            </p:grpSpPr>
            <p:sp>
              <p:nvSpPr>
                <p:cNvPr id="116759" name="Rectangle 14"/>
                <p:cNvSpPr>
                  <a:spLocks noChangeArrowheads="1"/>
                </p:cNvSpPr>
                <p:nvPr/>
              </p:nvSpPr>
              <p:spPr bwMode="auto">
                <a:xfrm>
                  <a:off x="3508" y="1723"/>
                  <a:ext cx="103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00"/>
                      </a:solidFill>
                      <a:latin typeface="Courier New" pitchFamily="49" charset="0"/>
                    </a:rPr>
                    <a:t>createData()</a:t>
                  </a:r>
                  <a:endParaRPr lang="en-US" altLang="en-US" sz="1800" b="0"/>
                </a:p>
              </p:txBody>
            </p:sp>
            <p:sp>
              <p:nvSpPr>
                <p:cNvPr id="116760" name="Rectangle 15"/>
                <p:cNvSpPr>
                  <a:spLocks noChangeArrowheads="1"/>
                </p:cNvSpPr>
                <p:nvPr/>
              </p:nvSpPr>
              <p:spPr bwMode="auto">
                <a:xfrm>
                  <a:off x="3508" y="1835"/>
                  <a:ext cx="77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00"/>
                      </a:solidFill>
                      <a:latin typeface="Courier New" pitchFamily="49" charset="0"/>
                    </a:rPr>
                    <a:t>setData()</a:t>
                  </a:r>
                  <a:endParaRPr lang="en-US" altLang="en-US" sz="1800" b="0"/>
                </a:p>
              </p:txBody>
            </p:sp>
            <p:sp>
              <p:nvSpPr>
                <p:cNvPr id="116761" name="Rectangle 16"/>
                <p:cNvSpPr>
                  <a:spLocks noChangeArrowheads="1"/>
                </p:cNvSpPr>
                <p:nvPr/>
              </p:nvSpPr>
              <p:spPr bwMode="auto">
                <a:xfrm>
                  <a:off x="3508" y="1947"/>
                  <a:ext cx="77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00"/>
                      </a:solidFill>
                      <a:latin typeface="Courier New" pitchFamily="49" charset="0"/>
                    </a:rPr>
                    <a:t>getData()</a:t>
                  </a:r>
                  <a:endParaRPr lang="en-US" altLang="en-US" sz="1800" b="0"/>
                </a:p>
              </p:txBody>
            </p:sp>
            <p:sp>
              <p:nvSpPr>
                <p:cNvPr id="116762" name="Rectangle 17"/>
                <p:cNvSpPr>
                  <a:spLocks noChangeArrowheads="1"/>
                </p:cNvSpPr>
                <p:nvPr/>
              </p:nvSpPr>
              <p:spPr bwMode="auto">
                <a:xfrm>
                  <a:off x="3508" y="2059"/>
                  <a:ext cx="103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00"/>
                      </a:solidFill>
                      <a:latin typeface="Courier New" pitchFamily="49" charset="0"/>
                    </a:rPr>
                    <a:t>searchData()</a:t>
                  </a:r>
                  <a:endParaRPr lang="en-US" altLang="en-US" sz="1800" b="0"/>
                </a:p>
              </p:txBody>
            </p:sp>
          </p:grpSp>
          <p:sp>
            <p:nvSpPr>
              <p:cNvPr id="116751" name="Line 18"/>
              <p:cNvSpPr>
                <a:spLocks noChangeShapeType="1"/>
              </p:cNvSpPr>
              <p:nvPr/>
            </p:nvSpPr>
            <p:spPr bwMode="auto">
              <a:xfrm>
                <a:off x="3236" y="1675"/>
                <a:ext cx="154" cy="1"/>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752" name="Freeform 19"/>
              <p:cNvSpPr>
                <a:spLocks/>
              </p:cNvSpPr>
              <p:nvPr/>
            </p:nvSpPr>
            <p:spPr bwMode="auto">
              <a:xfrm>
                <a:off x="3250" y="1633"/>
                <a:ext cx="140" cy="84"/>
              </a:xfrm>
              <a:custGeom>
                <a:avLst/>
                <a:gdLst>
                  <a:gd name="T0" fmla="*/ 0 w 140"/>
                  <a:gd name="T1" fmla="*/ 0 h 84"/>
                  <a:gd name="T2" fmla="*/ 140 w 140"/>
                  <a:gd name="T3" fmla="*/ 42 h 84"/>
                  <a:gd name="T4" fmla="*/ 0 w 140"/>
                  <a:gd name="T5" fmla="*/ 84 h 84"/>
                  <a:gd name="T6" fmla="*/ 0 60000 65536"/>
                  <a:gd name="T7" fmla="*/ 0 60000 65536"/>
                  <a:gd name="T8" fmla="*/ 0 60000 65536"/>
                  <a:gd name="T9" fmla="*/ 0 w 140"/>
                  <a:gd name="T10" fmla="*/ 0 h 84"/>
                  <a:gd name="T11" fmla="*/ 140 w 140"/>
                  <a:gd name="T12" fmla="*/ 84 h 84"/>
                </a:gdLst>
                <a:ahLst/>
                <a:cxnLst>
                  <a:cxn ang="T6">
                    <a:pos x="T0" y="T1"/>
                  </a:cxn>
                  <a:cxn ang="T7">
                    <a:pos x="T2" y="T3"/>
                  </a:cxn>
                  <a:cxn ang="T8">
                    <a:pos x="T4" y="T5"/>
                  </a:cxn>
                </a:cxnLst>
                <a:rect l="T9" t="T10" r="T11" b="T12"/>
                <a:pathLst>
                  <a:path w="140" h="84">
                    <a:moveTo>
                      <a:pt x="0" y="0"/>
                    </a:moveTo>
                    <a:lnTo>
                      <a:pt x="140" y="42"/>
                    </a:lnTo>
                    <a:lnTo>
                      <a:pt x="0" y="84"/>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de-DE" altLang="en-US" sz="1800"/>
              </a:p>
            </p:txBody>
          </p:sp>
          <p:sp>
            <p:nvSpPr>
              <p:cNvPr id="116753" name="Line 20"/>
              <p:cNvSpPr>
                <a:spLocks noChangeShapeType="1"/>
              </p:cNvSpPr>
              <p:nvPr/>
            </p:nvSpPr>
            <p:spPr bwMode="auto">
              <a:xfrm>
                <a:off x="2300" y="1675"/>
                <a:ext cx="42" cy="1"/>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754" name="Line 21"/>
              <p:cNvSpPr>
                <a:spLocks noChangeShapeType="1"/>
              </p:cNvSpPr>
              <p:nvPr/>
            </p:nvSpPr>
            <p:spPr bwMode="auto">
              <a:xfrm>
                <a:off x="2440" y="1675"/>
                <a:ext cx="98" cy="1"/>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755" name="Line 22"/>
              <p:cNvSpPr>
                <a:spLocks noChangeShapeType="1"/>
              </p:cNvSpPr>
              <p:nvPr/>
            </p:nvSpPr>
            <p:spPr bwMode="auto">
              <a:xfrm>
                <a:off x="2621" y="1675"/>
                <a:ext cx="98" cy="1"/>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756" name="Line 23"/>
              <p:cNvSpPr>
                <a:spLocks noChangeShapeType="1"/>
              </p:cNvSpPr>
              <p:nvPr/>
            </p:nvSpPr>
            <p:spPr bwMode="auto">
              <a:xfrm>
                <a:off x="2817" y="1675"/>
                <a:ext cx="98" cy="1"/>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757" name="Line 24"/>
              <p:cNvSpPr>
                <a:spLocks noChangeShapeType="1"/>
              </p:cNvSpPr>
              <p:nvPr/>
            </p:nvSpPr>
            <p:spPr bwMode="auto">
              <a:xfrm>
                <a:off x="2999" y="1675"/>
                <a:ext cx="97" cy="1"/>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758" name="Line 25"/>
              <p:cNvSpPr>
                <a:spLocks noChangeShapeType="1"/>
              </p:cNvSpPr>
              <p:nvPr/>
            </p:nvSpPr>
            <p:spPr bwMode="auto">
              <a:xfrm>
                <a:off x="3194" y="1675"/>
                <a:ext cx="42" cy="1"/>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6743" name="Text Box 26"/>
            <p:cNvSpPr txBox="1">
              <a:spLocks noChangeArrowheads="1"/>
            </p:cNvSpPr>
            <p:nvPr/>
          </p:nvSpPr>
          <p:spPr bwMode="auto">
            <a:xfrm>
              <a:off x="2396" y="330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2000"/>
                <a:t>*</a:t>
              </a:r>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system Example</a:t>
            </a:r>
            <a:endParaRPr lang="en-US" dirty="0"/>
          </a:p>
        </p:txBody>
      </p:sp>
      <p:sp>
        <p:nvSpPr>
          <p:cNvPr id="3" name="Content Placeholder 2"/>
          <p:cNvSpPr>
            <a:spLocks noGrp="1"/>
          </p:cNvSpPr>
          <p:nvPr>
            <p:ph idx="1"/>
          </p:nvPr>
        </p:nvSpPr>
        <p:spPr/>
        <p:txBody>
          <a:bodyPr/>
          <a:lstStyle/>
          <a:p>
            <a:endParaRPr lang="en-US"/>
          </a:p>
        </p:txBody>
      </p:sp>
      <p:pic>
        <p:nvPicPr>
          <p:cNvPr id="4" name="Picture 2" descr="C:\Users\erdalk\Desktop\F.Dicksan.University\SE\115047-0136066836_pp2\Bruegge JPG\fig06_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14450"/>
            <a:ext cx="8039099"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805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Compiler Example</a:t>
            </a:r>
            <a:endParaRPr lang="en-US" dirty="0"/>
          </a:p>
        </p:txBody>
      </p:sp>
      <p:pic>
        <p:nvPicPr>
          <p:cNvPr id="3074" name="Picture 2" descr="C:\Users\erdalk\Desktop\F.Dicksan.University\SE\115047-0136066836_pp2\Bruegge JPG\fig06_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408" y="898071"/>
            <a:ext cx="7641092" cy="572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780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222250"/>
            <a:ext cx="8153400" cy="1103630"/>
          </a:xfrm>
        </p:spPr>
        <p:txBody>
          <a:bodyPr/>
          <a:lstStyle/>
          <a:p>
            <a:r>
              <a:rPr lang="en-US" dirty="0" smtClean="0"/>
              <a:t>Introductions</a:t>
            </a:r>
            <a:endParaRPr lang="en-US" dirty="0"/>
          </a:p>
        </p:txBody>
      </p:sp>
      <p:sp>
        <p:nvSpPr>
          <p:cNvPr id="3" name="Content Placeholder 2"/>
          <p:cNvSpPr>
            <a:spLocks noGrp="1"/>
          </p:cNvSpPr>
          <p:nvPr>
            <p:ph idx="1"/>
          </p:nvPr>
        </p:nvSpPr>
        <p:spPr>
          <a:xfrm>
            <a:off x="533400" y="1325880"/>
            <a:ext cx="8001000" cy="4191000"/>
          </a:xfrm>
        </p:spPr>
        <p:txBody>
          <a:bodyPr/>
          <a:lstStyle/>
          <a:p>
            <a:endParaRPr lang="en-US" dirty="0" smtClean="0"/>
          </a:p>
          <a:p>
            <a:r>
              <a:rPr lang="en-US" dirty="0"/>
              <a:t>System design is not </a:t>
            </a:r>
            <a:r>
              <a:rPr lang="en-US" dirty="0" smtClean="0"/>
              <a:t>algorithmic</a:t>
            </a:r>
            <a:endParaRPr lang="en-US" dirty="0"/>
          </a:p>
          <a:p>
            <a:r>
              <a:rPr lang="en-US" dirty="0" smtClean="0"/>
              <a:t>System </a:t>
            </a:r>
            <a:r>
              <a:rPr lang="en-US" dirty="0"/>
              <a:t>design is the transformation of an </a:t>
            </a:r>
            <a:r>
              <a:rPr lang="en-US" dirty="0" smtClean="0"/>
              <a:t>analysis </a:t>
            </a:r>
            <a:r>
              <a:rPr lang="en-US" dirty="0"/>
              <a:t>model into a system design model</a:t>
            </a:r>
            <a:r>
              <a:rPr lang="en-US" dirty="0" smtClean="0"/>
              <a:t>.</a:t>
            </a:r>
          </a:p>
          <a:p>
            <a:r>
              <a:rPr lang="en-US" dirty="0" smtClean="0"/>
              <a:t>During system design;</a:t>
            </a:r>
          </a:p>
          <a:p>
            <a:pPr lvl="1"/>
            <a:r>
              <a:rPr lang="en-US" dirty="0" smtClean="0"/>
              <a:t> we </a:t>
            </a:r>
            <a:r>
              <a:rPr lang="en-US" dirty="0"/>
              <a:t>define the design goals of the </a:t>
            </a:r>
            <a:r>
              <a:rPr lang="en-US" dirty="0" smtClean="0"/>
              <a:t>project</a:t>
            </a:r>
          </a:p>
          <a:p>
            <a:pPr lvl="1"/>
            <a:r>
              <a:rPr lang="en-US" dirty="0" smtClean="0"/>
              <a:t>We </a:t>
            </a:r>
            <a:r>
              <a:rPr lang="en-US" dirty="0"/>
              <a:t>decompose the system </a:t>
            </a:r>
            <a:r>
              <a:rPr lang="en-US" dirty="0" smtClean="0"/>
              <a:t>into smaller </a:t>
            </a:r>
            <a:r>
              <a:rPr lang="en-US" dirty="0"/>
              <a:t>subsystems that can be realized by individual </a:t>
            </a:r>
            <a:r>
              <a:rPr lang="en-US" dirty="0" smtClean="0"/>
              <a:t>teams</a:t>
            </a:r>
          </a:p>
        </p:txBody>
      </p:sp>
    </p:spTree>
    <p:extLst>
      <p:ext uri="{BB962C8B-B14F-4D97-AF65-F5344CB8AC3E}">
        <p14:creationId xmlns:p14="http://schemas.microsoft.com/office/powerpoint/2010/main" val="26856606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330200" y="146050"/>
            <a:ext cx="8724900" cy="863600"/>
          </a:xfrm>
        </p:spPr>
        <p:txBody>
          <a:bodyPr/>
          <a:lstStyle/>
          <a:p>
            <a:r>
              <a:rPr lang="en-US" altLang="en-US" smtClean="0">
                <a:latin typeface="Century Gothic (Kopfzeilen)" charset="0"/>
                <a:ea typeface="ＭＳ Ｐゴシック" pitchFamily="34" charset="-128"/>
              </a:rPr>
              <a:t>Model</a:t>
            </a:r>
            <a:r>
              <a:rPr lang="en-US" altLang="en-US" smtClean="0">
                <a:ea typeface="ＭＳ Ｐゴシック" pitchFamily="34" charset="-128"/>
              </a:rPr>
              <a:t>-View-Controller Architectural Style</a:t>
            </a:r>
          </a:p>
        </p:txBody>
      </p:sp>
      <p:sp>
        <p:nvSpPr>
          <p:cNvPr id="263171" name="Rectangle 3"/>
          <p:cNvSpPr>
            <a:spLocks noGrp="1" noChangeArrowheads="1"/>
          </p:cNvSpPr>
          <p:nvPr>
            <p:ph type="body" idx="1"/>
          </p:nvPr>
        </p:nvSpPr>
        <p:spPr>
          <a:xfrm>
            <a:off x="355600" y="914399"/>
            <a:ext cx="8356600" cy="1076325"/>
          </a:xfrm>
        </p:spPr>
        <p:txBody>
          <a:bodyPr/>
          <a:lstStyle/>
          <a:p>
            <a:pPr>
              <a:lnSpc>
                <a:spcPct val="80000"/>
              </a:lnSpc>
            </a:pPr>
            <a:r>
              <a:rPr lang="en-US" altLang="en-US" dirty="0" smtClean="0">
                <a:ea typeface="ＭＳ Ｐゴシック" pitchFamily="34" charset="-128"/>
              </a:rPr>
              <a:t>Subsystems are classified into 3 different types</a:t>
            </a:r>
          </a:p>
          <a:p>
            <a:pPr lvl="1">
              <a:buFont typeface="Times" charset="0"/>
              <a:buNone/>
            </a:pPr>
            <a:r>
              <a:rPr lang="en-US" altLang="en-US" dirty="0" smtClean="0">
                <a:solidFill>
                  <a:srgbClr val="0000CC"/>
                </a:solidFill>
                <a:ea typeface="ＭＳ Ｐゴシック" pitchFamily="34" charset="-128"/>
              </a:rPr>
              <a:t>Model subsystem:</a:t>
            </a:r>
            <a:r>
              <a:rPr lang="en-US" altLang="en-US" dirty="0" smtClean="0">
                <a:ea typeface="ＭＳ Ｐゴシック" pitchFamily="34" charset="-128"/>
              </a:rPr>
              <a:t> Responsible for application domain knowledge (Entity Object)</a:t>
            </a:r>
          </a:p>
        </p:txBody>
      </p:sp>
      <p:grpSp>
        <p:nvGrpSpPr>
          <p:cNvPr id="2" name="Group 4"/>
          <p:cNvGrpSpPr>
            <a:grpSpLocks/>
          </p:cNvGrpSpPr>
          <p:nvPr/>
        </p:nvGrpSpPr>
        <p:grpSpPr bwMode="auto">
          <a:xfrm>
            <a:off x="3849688" y="5172075"/>
            <a:ext cx="3673475" cy="862013"/>
            <a:chOff x="2405" y="3558"/>
            <a:chExt cx="2314" cy="543"/>
          </a:xfrm>
        </p:grpSpPr>
        <p:sp>
          <p:nvSpPr>
            <p:cNvPr id="123936" name="Freeform 5"/>
            <p:cNvSpPr>
              <a:spLocks/>
            </p:cNvSpPr>
            <p:nvPr/>
          </p:nvSpPr>
          <p:spPr bwMode="auto">
            <a:xfrm>
              <a:off x="2405" y="3558"/>
              <a:ext cx="1480" cy="307"/>
            </a:xfrm>
            <a:custGeom>
              <a:avLst/>
              <a:gdLst>
                <a:gd name="T0" fmla="*/ 0 w 1480"/>
                <a:gd name="T1" fmla="*/ 307 h 307"/>
                <a:gd name="T2" fmla="*/ 1480 w 1480"/>
                <a:gd name="T3" fmla="*/ 307 h 307"/>
                <a:gd name="T4" fmla="*/ 1480 w 1480"/>
                <a:gd name="T5" fmla="*/ 0 h 307"/>
                <a:gd name="T6" fmla="*/ 0 60000 65536"/>
                <a:gd name="T7" fmla="*/ 0 60000 65536"/>
                <a:gd name="T8" fmla="*/ 0 60000 65536"/>
                <a:gd name="T9" fmla="*/ 0 w 1480"/>
                <a:gd name="T10" fmla="*/ 0 h 307"/>
                <a:gd name="T11" fmla="*/ 1480 w 1480"/>
                <a:gd name="T12" fmla="*/ 307 h 307"/>
              </a:gdLst>
              <a:ahLst/>
              <a:cxnLst>
                <a:cxn ang="T6">
                  <a:pos x="T0" y="T1"/>
                </a:cxn>
                <a:cxn ang="T7">
                  <a:pos x="T2" y="T3"/>
                </a:cxn>
                <a:cxn ang="T8">
                  <a:pos x="T4" y="T5"/>
                </a:cxn>
              </a:cxnLst>
              <a:rect l="T9" t="T10" r="T11" b="T12"/>
              <a:pathLst>
                <a:path w="1480" h="307">
                  <a:moveTo>
                    <a:pt x="0" y="307"/>
                  </a:moveTo>
                  <a:lnTo>
                    <a:pt x="1480" y="307"/>
                  </a:lnTo>
                  <a:lnTo>
                    <a:pt x="1480" y="0"/>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123937" name="Rectangle 6"/>
            <p:cNvSpPr>
              <a:spLocks noChangeArrowheads="1"/>
            </p:cNvSpPr>
            <p:nvPr/>
          </p:nvSpPr>
          <p:spPr bwMode="auto">
            <a:xfrm>
              <a:off x="2479" y="3683"/>
              <a:ext cx="8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dirty="0">
                  <a:solidFill>
                    <a:srgbClr val="000000"/>
                  </a:solidFill>
                  <a:latin typeface="Courier New" pitchFamily="49" charset="0"/>
                </a:rPr>
                <a:t>subscriber</a:t>
              </a:r>
              <a:endParaRPr lang="en-US" altLang="en-US" sz="1800" b="0" dirty="0"/>
            </a:p>
          </p:txBody>
        </p:sp>
        <p:sp>
          <p:nvSpPr>
            <p:cNvPr id="123938" name="Rectangle 7"/>
            <p:cNvSpPr>
              <a:spLocks noChangeArrowheads="1"/>
            </p:cNvSpPr>
            <p:nvPr/>
          </p:nvSpPr>
          <p:spPr bwMode="auto">
            <a:xfrm>
              <a:off x="4028" y="3578"/>
              <a:ext cx="6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00"/>
                  </a:solidFill>
                  <a:latin typeface="Courier New" pitchFamily="49" charset="0"/>
                </a:rPr>
                <a:t>notifier</a:t>
              </a:r>
              <a:endParaRPr lang="en-US" altLang="en-US" sz="1800" b="0"/>
            </a:p>
          </p:txBody>
        </p:sp>
        <p:sp>
          <p:nvSpPr>
            <p:cNvPr id="123939" name="Rectangle 8"/>
            <p:cNvSpPr>
              <a:spLocks noChangeArrowheads="1"/>
            </p:cNvSpPr>
            <p:nvPr/>
          </p:nvSpPr>
          <p:spPr bwMode="auto">
            <a:xfrm>
              <a:off x="2479" y="3928"/>
              <a:ext cx="8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00"/>
                  </a:solidFill>
                  <a:latin typeface="Courier New" pitchFamily="49" charset="0"/>
                </a:rPr>
                <a:t>*</a:t>
              </a:r>
              <a:endParaRPr lang="en-US" altLang="en-US" sz="1800" b="0"/>
            </a:p>
          </p:txBody>
        </p:sp>
        <p:sp>
          <p:nvSpPr>
            <p:cNvPr id="123940" name="Rectangle 9"/>
            <p:cNvSpPr>
              <a:spLocks noChangeArrowheads="1"/>
            </p:cNvSpPr>
            <p:nvPr/>
          </p:nvSpPr>
          <p:spPr bwMode="auto">
            <a:xfrm>
              <a:off x="3760" y="3578"/>
              <a:ext cx="8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00"/>
                  </a:solidFill>
                  <a:latin typeface="Courier New" pitchFamily="49" charset="0"/>
                </a:rPr>
                <a:t>1</a:t>
              </a:r>
              <a:endParaRPr lang="en-US" altLang="en-US" sz="1800" b="0"/>
            </a:p>
          </p:txBody>
        </p:sp>
      </p:grpSp>
      <p:grpSp>
        <p:nvGrpSpPr>
          <p:cNvPr id="3" name="Group 10"/>
          <p:cNvGrpSpPr>
            <a:grpSpLocks/>
          </p:cNvGrpSpPr>
          <p:nvPr/>
        </p:nvGrpSpPr>
        <p:grpSpPr bwMode="auto">
          <a:xfrm>
            <a:off x="3473450" y="4151313"/>
            <a:ext cx="4211638" cy="663575"/>
            <a:chOff x="2168" y="2915"/>
            <a:chExt cx="2653" cy="418"/>
          </a:xfrm>
        </p:grpSpPr>
        <p:sp>
          <p:nvSpPr>
            <p:cNvPr id="123930" name="Freeform 11"/>
            <p:cNvSpPr>
              <a:spLocks/>
            </p:cNvSpPr>
            <p:nvPr/>
          </p:nvSpPr>
          <p:spPr bwMode="auto">
            <a:xfrm>
              <a:off x="2168" y="3084"/>
              <a:ext cx="1717" cy="167"/>
            </a:xfrm>
            <a:custGeom>
              <a:avLst/>
              <a:gdLst>
                <a:gd name="T0" fmla="*/ 0 w 1717"/>
                <a:gd name="T1" fmla="*/ 0 h 167"/>
                <a:gd name="T2" fmla="*/ 1717 w 1717"/>
                <a:gd name="T3" fmla="*/ 0 h 167"/>
                <a:gd name="T4" fmla="*/ 1717 w 1717"/>
                <a:gd name="T5" fmla="*/ 167 h 167"/>
                <a:gd name="T6" fmla="*/ 0 60000 65536"/>
                <a:gd name="T7" fmla="*/ 0 60000 65536"/>
                <a:gd name="T8" fmla="*/ 0 60000 65536"/>
                <a:gd name="T9" fmla="*/ 0 w 1717"/>
                <a:gd name="T10" fmla="*/ 0 h 167"/>
                <a:gd name="T11" fmla="*/ 1717 w 1717"/>
                <a:gd name="T12" fmla="*/ 167 h 167"/>
              </a:gdLst>
              <a:ahLst/>
              <a:cxnLst>
                <a:cxn ang="T6">
                  <a:pos x="T0" y="T1"/>
                </a:cxn>
                <a:cxn ang="T7">
                  <a:pos x="T2" y="T3"/>
                </a:cxn>
                <a:cxn ang="T8">
                  <a:pos x="T4" y="T5"/>
                </a:cxn>
              </a:cxnLst>
              <a:rect l="T9" t="T10" r="T11" b="T12"/>
              <a:pathLst>
                <a:path w="1717" h="167">
                  <a:moveTo>
                    <a:pt x="0" y="0"/>
                  </a:moveTo>
                  <a:lnTo>
                    <a:pt x="1717" y="0"/>
                  </a:lnTo>
                  <a:lnTo>
                    <a:pt x="1717" y="167"/>
                  </a:ln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123931" name="Rectangle 12"/>
            <p:cNvSpPr>
              <a:spLocks noChangeArrowheads="1"/>
            </p:cNvSpPr>
            <p:nvPr/>
          </p:nvSpPr>
          <p:spPr bwMode="auto">
            <a:xfrm>
              <a:off x="2233" y="2915"/>
              <a:ext cx="77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dirty="0">
                  <a:solidFill>
                    <a:srgbClr val="000000"/>
                  </a:solidFill>
                  <a:latin typeface="Courier New" pitchFamily="49" charset="0"/>
                </a:rPr>
                <a:t>initiator</a:t>
              </a:r>
              <a:endParaRPr lang="en-US" altLang="en-US" sz="1800" b="0" dirty="0"/>
            </a:p>
          </p:txBody>
        </p:sp>
        <p:grpSp>
          <p:nvGrpSpPr>
            <p:cNvPr id="123932" name="Group 13"/>
            <p:cNvGrpSpPr>
              <a:grpSpLocks/>
            </p:cNvGrpSpPr>
            <p:nvPr/>
          </p:nvGrpSpPr>
          <p:grpSpPr bwMode="auto">
            <a:xfrm>
              <a:off x="3760" y="3069"/>
              <a:ext cx="1061" cy="208"/>
              <a:chOff x="4022" y="1367"/>
              <a:chExt cx="1061" cy="208"/>
            </a:xfrm>
          </p:grpSpPr>
          <p:sp>
            <p:nvSpPr>
              <p:cNvPr id="123934" name="Rectangle 14"/>
              <p:cNvSpPr>
                <a:spLocks noChangeArrowheads="1"/>
              </p:cNvSpPr>
              <p:nvPr/>
            </p:nvSpPr>
            <p:spPr bwMode="auto">
              <a:xfrm>
                <a:off x="4219" y="1367"/>
                <a:ext cx="8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00"/>
                    </a:solidFill>
                    <a:latin typeface="Courier New" pitchFamily="49" charset="0"/>
                  </a:rPr>
                  <a:t>repository</a:t>
                </a:r>
                <a:endParaRPr lang="en-US" altLang="en-US" sz="1800" b="0"/>
              </a:p>
            </p:txBody>
          </p:sp>
          <p:sp>
            <p:nvSpPr>
              <p:cNvPr id="123935" name="Rectangle 15"/>
              <p:cNvSpPr>
                <a:spLocks noChangeArrowheads="1"/>
              </p:cNvSpPr>
              <p:nvPr/>
            </p:nvSpPr>
            <p:spPr bwMode="auto">
              <a:xfrm>
                <a:off x="4022" y="1402"/>
                <a:ext cx="8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00"/>
                    </a:solidFill>
                    <a:latin typeface="Courier New" pitchFamily="49" charset="0"/>
                  </a:rPr>
                  <a:t>1</a:t>
                </a:r>
                <a:endParaRPr lang="en-US" altLang="en-US" sz="1800" b="0"/>
              </a:p>
            </p:txBody>
          </p:sp>
        </p:grpSp>
        <p:sp>
          <p:nvSpPr>
            <p:cNvPr id="123933" name="Rectangle 16"/>
            <p:cNvSpPr>
              <a:spLocks noChangeArrowheads="1"/>
            </p:cNvSpPr>
            <p:nvPr/>
          </p:nvSpPr>
          <p:spPr bwMode="auto">
            <a:xfrm>
              <a:off x="2233" y="3160"/>
              <a:ext cx="8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00"/>
                  </a:solidFill>
                  <a:latin typeface="Courier New" pitchFamily="49" charset="0"/>
                </a:rPr>
                <a:t>*</a:t>
              </a:r>
              <a:endParaRPr lang="en-US" altLang="en-US" sz="1800" b="0"/>
            </a:p>
          </p:txBody>
        </p:sp>
      </p:grpSp>
      <p:sp>
        <p:nvSpPr>
          <p:cNvPr id="263185" name="Rectangle 17"/>
          <p:cNvSpPr>
            <a:spLocks noChangeArrowheads="1"/>
          </p:cNvSpPr>
          <p:nvPr/>
        </p:nvSpPr>
        <p:spPr bwMode="auto">
          <a:xfrm>
            <a:off x="330200" y="2933700"/>
            <a:ext cx="828040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b="0"/>
          </a:p>
        </p:txBody>
      </p:sp>
      <p:sp>
        <p:nvSpPr>
          <p:cNvPr id="263186" name="Rectangle 18"/>
          <p:cNvSpPr>
            <a:spLocks noChangeArrowheads="1"/>
          </p:cNvSpPr>
          <p:nvPr/>
        </p:nvSpPr>
        <p:spPr bwMode="auto">
          <a:xfrm>
            <a:off x="336550" y="1990725"/>
            <a:ext cx="825500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24161750" indent="-24161750">
              <a:defRPr sz="2400" b="1">
                <a:solidFill>
                  <a:schemeClr val="tx1"/>
                </a:solidFill>
                <a:latin typeface="Times" charset="0"/>
                <a:ea typeface="ＭＳ Ｐゴシック" pitchFamily="34" charset="-128"/>
              </a:defRPr>
            </a:lvl1pPr>
            <a:lvl2pPr>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lvl="1"/>
            <a:r>
              <a:rPr lang="en-US" altLang="en-US" sz="2000" b="0" dirty="0">
                <a:solidFill>
                  <a:srgbClr val="0000CC"/>
                </a:solidFill>
                <a:latin typeface="Verdana" pitchFamily="34" charset="0"/>
              </a:rPr>
              <a:t>View subsystem:</a:t>
            </a:r>
            <a:r>
              <a:rPr lang="en-US" altLang="en-US" sz="2000" b="0" dirty="0">
                <a:latin typeface="Verdana" pitchFamily="34" charset="0"/>
              </a:rPr>
              <a:t> Responsible for displaying application domain objects to the user</a:t>
            </a:r>
          </a:p>
        </p:txBody>
      </p:sp>
      <p:sp>
        <p:nvSpPr>
          <p:cNvPr id="263187" name="Rectangle 19"/>
          <p:cNvSpPr>
            <a:spLocks noChangeArrowheads="1"/>
          </p:cNvSpPr>
          <p:nvPr/>
        </p:nvSpPr>
        <p:spPr bwMode="auto">
          <a:xfrm>
            <a:off x="320675" y="2678113"/>
            <a:ext cx="8255000"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24161750" indent="-24161750">
              <a:defRPr sz="2400" b="1">
                <a:solidFill>
                  <a:schemeClr val="tx1"/>
                </a:solidFill>
                <a:latin typeface="Times" charset="0"/>
                <a:ea typeface="ＭＳ Ｐゴシック" pitchFamily="34" charset="-128"/>
              </a:defRPr>
            </a:lvl1pPr>
            <a:lvl2pPr>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lvl="1"/>
            <a:r>
              <a:rPr lang="en-US" altLang="en-US" sz="2000" b="0" dirty="0">
                <a:solidFill>
                  <a:srgbClr val="0000CC"/>
                </a:solidFill>
                <a:latin typeface="Verdana" pitchFamily="34" charset="0"/>
              </a:rPr>
              <a:t>Controller subsystem:</a:t>
            </a:r>
            <a:r>
              <a:rPr lang="en-US" altLang="en-US" sz="2000" b="0" dirty="0">
                <a:latin typeface="Verdana" pitchFamily="34" charset="0"/>
              </a:rPr>
              <a:t>  Responsible for sequence of interactions with the user and notifying views of changes in the model</a:t>
            </a:r>
            <a:endParaRPr lang="en-US" altLang="en-US" b="0" dirty="0"/>
          </a:p>
        </p:txBody>
      </p:sp>
      <p:grpSp>
        <p:nvGrpSpPr>
          <p:cNvPr id="5" name="Group 20"/>
          <p:cNvGrpSpPr>
            <a:grpSpLocks/>
          </p:cNvGrpSpPr>
          <p:nvPr/>
        </p:nvGrpSpPr>
        <p:grpSpPr bwMode="auto">
          <a:xfrm>
            <a:off x="4891088" y="4464050"/>
            <a:ext cx="2616200" cy="730250"/>
            <a:chOff x="3061" y="3112"/>
            <a:chExt cx="1648" cy="460"/>
          </a:xfrm>
        </p:grpSpPr>
        <p:grpSp>
          <p:nvGrpSpPr>
            <p:cNvPr id="123926" name="Group 21"/>
            <p:cNvGrpSpPr>
              <a:grpSpLocks/>
            </p:cNvGrpSpPr>
            <p:nvPr/>
          </p:nvGrpSpPr>
          <p:grpSpPr bwMode="auto">
            <a:xfrm>
              <a:off x="3061" y="3251"/>
              <a:ext cx="1648" cy="321"/>
              <a:chOff x="3061" y="3251"/>
              <a:chExt cx="1648" cy="321"/>
            </a:xfrm>
          </p:grpSpPr>
          <p:sp>
            <p:nvSpPr>
              <p:cNvPr id="123928" name="Rectangle 22"/>
              <p:cNvSpPr>
                <a:spLocks noChangeArrowheads="1"/>
              </p:cNvSpPr>
              <p:nvPr/>
            </p:nvSpPr>
            <p:spPr bwMode="auto">
              <a:xfrm>
                <a:off x="3061" y="3251"/>
                <a:ext cx="1648" cy="321"/>
              </a:xfrm>
              <a:prstGeom prst="rect">
                <a:avLst/>
              </a:prstGeom>
              <a:solidFill>
                <a:schemeClr val="bg1"/>
              </a:solidFill>
              <a:ln w="22225">
                <a:solidFill>
                  <a:srgbClr val="000000"/>
                </a:solidFill>
                <a:miter lim="800000"/>
                <a:headEnd/>
                <a:tailEnd/>
              </a:ln>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123929" name="Rectangle 23"/>
              <p:cNvSpPr>
                <a:spLocks noChangeArrowheads="1"/>
              </p:cNvSpPr>
              <p:nvPr/>
            </p:nvSpPr>
            <p:spPr bwMode="auto">
              <a:xfrm>
                <a:off x="3693" y="3335"/>
                <a:ext cx="4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00"/>
                    </a:solidFill>
                    <a:latin typeface="Courier New" pitchFamily="49" charset="0"/>
                  </a:rPr>
                  <a:t>Model</a:t>
                </a:r>
                <a:endParaRPr lang="en-US" altLang="en-US" sz="1800" b="0"/>
              </a:p>
            </p:txBody>
          </p:sp>
        </p:grpSp>
        <p:sp>
          <p:nvSpPr>
            <p:cNvPr id="123927" name="AutoShape 24"/>
            <p:cNvSpPr>
              <a:spLocks noChangeArrowheads="1"/>
            </p:cNvSpPr>
            <p:nvPr/>
          </p:nvSpPr>
          <p:spPr bwMode="auto">
            <a:xfrm rot="10800000">
              <a:off x="3061" y="3112"/>
              <a:ext cx="446" cy="1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4 w 21600"/>
                <a:gd name="T13" fmla="*/ 4582 h 21600"/>
                <a:gd name="T14" fmla="*/ 17096 w 21600"/>
                <a:gd name="T15" fmla="*/ 1718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12700">
              <a:solidFill>
                <a:schemeClr val="tx1"/>
              </a:solidFill>
              <a:miter lim="800000"/>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grpSp>
      <p:grpSp>
        <p:nvGrpSpPr>
          <p:cNvPr id="7" name="Group 25"/>
          <p:cNvGrpSpPr>
            <a:grpSpLocks/>
          </p:cNvGrpSpPr>
          <p:nvPr/>
        </p:nvGrpSpPr>
        <p:grpSpPr bwMode="auto">
          <a:xfrm>
            <a:off x="857250" y="3971925"/>
            <a:ext cx="2638425" cy="712788"/>
            <a:chOff x="520" y="2802"/>
            <a:chExt cx="1662" cy="449"/>
          </a:xfrm>
        </p:grpSpPr>
        <p:grpSp>
          <p:nvGrpSpPr>
            <p:cNvPr id="123922" name="Group 26"/>
            <p:cNvGrpSpPr>
              <a:grpSpLocks/>
            </p:cNvGrpSpPr>
            <p:nvPr/>
          </p:nvGrpSpPr>
          <p:grpSpPr bwMode="auto">
            <a:xfrm>
              <a:off x="520" y="2944"/>
              <a:ext cx="1662" cy="307"/>
              <a:chOff x="520" y="2944"/>
              <a:chExt cx="1662" cy="307"/>
            </a:xfrm>
          </p:grpSpPr>
          <p:sp>
            <p:nvSpPr>
              <p:cNvPr id="123924" name="Rectangle 27"/>
              <p:cNvSpPr>
                <a:spLocks noChangeArrowheads="1"/>
              </p:cNvSpPr>
              <p:nvPr/>
            </p:nvSpPr>
            <p:spPr bwMode="auto">
              <a:xfrm>
                <a:off x="520" y="2944"/>
                <a:ext cx="1662" cy="307"/>
              </a:xfrm>
              <a:prstGeom prst="rect">
                <a:avLst/>
              </a:prstGeom>
              <a:solidFill>
                <a:schemeClr val="bg1"/>
              </a:solidFill>
              <a:ln w="22225">
                <a:solidFill>
                  <a:srgbClr val="000000"/>
                </a:solidFill>
                <a:miter lim="800000"/>
                <a:headEnd/>
                <a:tailEnd/>
              </a:ln>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123925" name="Rectangle 28"/>
              <p:cNvSpPr>
                <a:spLocks noChangeArrowheads="1"/>
              </p:cNvSpPr>
              <p:nvPr/>
            </p:nvSpPr>
            <p:spPr bwMode="auto">
              <a:xfrm>
                <a:off x="966" y="3021"/>
                <a:ext cx="8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00"/>
                    </a:solidFill>
                    <a:latin typeface="Courier New" pitchFamily="49" charset="0"/>
                  </a:rPr>
                  <a:t>Controller</a:t>
                </a:r>
                <a:endParaRPr lang="en-US" altLang="en-US" sz="1800" b="0"/>
              </a:p>
            </p:txBody>
          </p:sp>
        </p:grpSp>
        <p:sp>
          <p:nvSpPr>
            <p:cNvPr id="123923" name="AutoShape 29"/>
            <p:cNvSpPr>
              <a:spLocks noChangeArrowheads="1"/>
            </p:cNvSpPr>
            <p:nvPr/>
          </p:nvSpPr>
          <p:spPr bwMode="auto">
            <a:xfrm rot="10800000">
              <a:off x="520" y="2802"/>
              <a:ext cx="446" cy="1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4 w 21600"/>
                <a:gd name="T13" fmla="*/ 4582 h 21600"/>
                <a:gd name="T14" fmla="*/ 17096 w 21600"/>
                <a:gd name="T15" fmla="*/ 1718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12700">
              <a:solidFill>
                <a:schemeClr val="tx1"/>
              </a:solidFill>
              <a:miter lim="800000"/>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grpSp>
      <p:grpSp>
        <p:nvGrpSpPr>
          <p:cNvPr id="9" name="Group 30"/>
          <p:cNvGrpSpPr>
            <a:grpSpLocks/>
          </p:cNvGrpSpPr>
          <p:nvPr/>
        </p:nvGrpSpPr>
        <p:grpSpPr bwMode="auto">
          <a:xfrm>
            <a:off x="1233488" y="5194300"/>
            <a:ext cx="2638425" cy="709613"/>
            <a:chOff x="757" y="3572"/>
            <a:chExt cx="1662" cy="447"/>
          </a:xfrm>
        </p:grpSpPr>
        <p:grpSp>
          <p:nvGrpSpPr>
            <p:cNvPr id="123918" name="Group 31"/>
            <p:cNvGrpSpPr>
              <a:grpSpLocks/>
            </p:cNvGrpSpPr>
            <p:nvPr/>
          </p:nvGrpSpPr>
          <p:grpSpPr bwMode="auto">
            <a:xfrm>
              <a:off x="757" y="3712"/>
              <a:ext cx="1662" cy="307"/>
              <a:chOff x="1005" y="1982"/>
              <a:chExt cx="1662" cy="307"/>
            </a:xfrm>
          </p:grpSpPr>
          <p:sp>
            <p:nvSpPr>
              <p:cNvPr id="123920" name="Rectangle 32"/>
              <p:cNvSpPr>
                <a:spLocks noChangeArrowheads="1"/>
              </p:cNvSpPr>
              <p:nvPr/>
            </p:nvSpPr>
            <p:spPr bwMode="auto">
              <a:xfrm>
                <a:off x="1005" y="1982"/>
                <a:ext cx="1662" cy="307"/>
              </a:xfrm>
              <a:prstGeom prst="rect">
                <a:avLst/>
              </a:prstGeom>
              <a:solidFill>
                <a:schemeClr val="bg1"/>
              </a:solidFill>
              <a:ln w="22225">
                <a:solidFill>
                  <a:srgbClr val="000000"/>
                </a:solidFill>
                <a:miter lim="800000"/>
                <a:headEnd/>
                <a:tailEnd/>
              </a:ln>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123921" name="Rectangle 33"/>
              <p:cNvSpPr>
                <a:spLocks noChangeArrowheads="1"/>
              </p:cNvSpPr>
              <p:nvPr/>
            </p:nvSpPr>
            <p:spPr bwMode="auto">
              <a:xfrm>
                <a:off x="1682" y="2059"/>
                <a:ext cx="346"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00"/>
                    </a:solidFill>
                    <a:latin typeface="Courier New" pitchFamily="49" charset="0"/>
                  </a:rPr>
                  <a:t>View</a:t>
                </a:r>
                <a:endParaRPr lang="en-US" altLang="en-US" sz="1800" b="0"/>
              </a:p>
            </p:txBody>
          </p:sp>
        </p:grpSp>
        <p:sp>
          <p:nvSpPr>
            <p:cNvPr id="123919" name="AutoShape 34"/>
            <p:cNvSpPr>
              <a:spLocks noChangeArrowheads="1"/>
            </p:cNvSpPr>
            <p:nvPr/>
          </p:nvSpPr>
          <p:spPr bwMode="auto">
            <a:xfrm rot="10800000">
              <a:off x="763" y="3572"/>
              <a:ext cx="446" cy="1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4 w 21600"/>
                <a:gd name="T13" fmla="*/ 4582 h 21600"/>
                <a:gd name="T14" fmla="*/ 17096 w 21600"/>
                <a:gd name="T15" fmla="*/ 17182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12700">
              <a:solidFill>
                <a:schemeClr val="tx1"/>
              </a:solidFill>
              <a:miter lim="800000"/>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grpSp>
      <p:sp>
        <p:nvSpPr>
          <p:cNvPr id="263204" name="Text Box 36"/>
          <p:cNvSpPr txBox="1">
            <a:spLocks noChangeArrowheads="1"/>
          </p:cNvSpPr>
          <p:nvPr/>
        </p:nvSpPr>
        <p:spPr bwMode="auto">
          <a:xfrm>
            <a:off x="2987675" y="3532188"/>
            <a:ext cx="2236788" cy="439737"/>
          </a:xfrm>
          <a:prstGeom prst="rect">
            <a:avLst/>
          </a:prstGeom>
          <a:solidFill>
            <a:schemeClr val="accent1"/>
          </a:solidFill>
          <a:ln w="12700">
            <a:solidFill>
              <a:schemeClr val="tx1"/>
            </a:solidFill>
            <a:miter lim="800000"/>
            <a:headEnd/>
            <a:tailEnd/>
          </a:ln>
        </p:spPr>
        <p:txBody>
          <a:bodyPr wrap="none" anchor="ctr">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2200" dirty="0">
                <a:solidFill>
                  <a:srgbClr val="FF0000"/>
                </a:solidFill>
                <a:latin typeface="Century Gothic" pitchFamily="34" charset="0"/>
              </a:rPr>
              <a:t>Class Diagram </a:t>
            </a:r>
          </a:p>
        </p:txBody>
      </p:sp>
      <p:sp>
        <p:nvSpPr>
          <p:cNvPr id="263205" name="Text Box 37"/>
          <p:cNvSpPr txBox="1">
            <a:spLocks noChangeArrowheads="1"/>
          </p:cNvSpPr>
          <p:nvPr/>
        </p:nvSpPr>
        <p:spPr bwMode="auto">
          <a:xfrm>
            <a:off x="873125" y="6142038"/>
            <a:ext cx="7137400" cy="439737"/>
          </a:xfrm>
          <a:prstGeom prst="rect">
            <a:avLst/>
          </a:prstGeom>
          <a:solidFill>
            <a:schemeClr val="accent1"/>
          </a:solidFill>
          <a:ln w="12700">
            <a:solidFill>
              <a:schemeClr val="tx1"/>
            </a:solidFill>
            <a:miter lim="800000"/>
            <a:headEnd/>
            <a:tailEnd/>
          </a:ln>
        </p:spPr>
        <p:txBody>
          <a:bodyPr wrap="none" anchor="ctr">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2200" dirty="0">
                <a:solidFill>
                  <a:srgbClr val="FF0000"/>
                </a:solidFill>
                <a:latin typeface="Century Gothic" pitchFamily="34" charset="0"/>
              </a:rPr>
              <a:t>Better understanding with a Collaboration Diagram </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371600" y="3124200"/>
            <a:ext cx="1872343" cy="195943"/>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Times" pitchFamily="-108" charset="0"/>
            </a:endParaRPr>
          </a:p>
        </p:txBody>
      </p:sp>
      <p:sp>
        <p:nvSpPr>
          <p:cNvPr id="2" name="Title 1"/>
          <p:cNvSpPr>
            <a:spLocks noGrp="1"/>
          </p:cNvSpPr>
          <p:nvPr>
            <p:ph type="title"/>
          </p:nvPr>
        </p:nvSpPr>
        <p:spPr>
          <a:xfrm>
            <a:off x="419100" y="222250"/>
            <a:ext cx="8153400" cy="670379"/>
          </a:xfrm>
        </p:spPr>
        <p:txBody>
          <a:bodyPr/>
          <a:lstStyle/>
          <a:p>
            <a:r>
              <a:rPr lang="en-US" dirty="0" smtClean="0"/>
              <a:t>Example</a:t>
            </a:r>
            <a:endParaRPr lang="en-US" dirty="0"/>
          </a:p>
        </p:txBody>
      </p:sp>
      <p:pic>
        <p:nvPicPr>
          <p:cNvPr id="5122" name="Picture 2" descr="C:\Users\erdalk\Desktop\F.Dicksan.University\SE\115047-0136066836_pp2\Bruegge JPG\fig06_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43" y="691243"/>
            <a:ext cx="8425543" cy="5709558"/>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bwMode="auto">
          <a:xfrm>
            <a:off x="751114" y="2895600"/>
            <a:ext cx="620486" cy="228600"/>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Times" pitchFamily="-108" charset="0"/>
            </a:endParaRPr>
          </a:p>
        </p:txBody>
      </p:sp>
      <p:sp>
        <p:nvSpPr>
          <p:cNvPr id="8" name="Right Arrow 7"/>
          <p:cNvSpPr/>
          <p:nvPr/>
        </p:nvSpPr>
        <p:spPr bwMode="auto">
          <a:xfrm>
            <a:off x="5704114" y="1578428"/>
            <a:ext cx="620486" cy="228600"/>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Times" pitchFamily="-108" charset="0"/>
            </a:endParaRPr>
          </a:p>
        </p:txBody>
      </p:sp>
      <p:sp>
        <p:nvSpPr>
          <p:cNvPr id="9" name="Right Arrow 8"/>
          <p:cNvSpPr/>
          <p:nvPr/>
        </p:nvSpPr>
        <p:spPr bwMode="auto">
          <a:xfrm>
            <a:off x="5834742" y="1055915"/>
            <a:ext cx="620486" cy="228600"/>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Times" pitchFamily="-108" charset="0"/>
            </a:endParaRPr>
          </a:p>
        </p:txBody>
      </p:sp>
    </p:spTree>
    <p:extLst>
      <p:ext uri="{BB962C8B-B14F-4D97-AF65-F5344CB8AC3E}">
        <p14:creationId xmlns:p14="http://schemas.microsoft.com/office/powerpoint/2010/main" val="232197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the name of file</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InfoView</a:t>
            </a:r>
            <a:r>
              <a:rPr lang="en-US" dirty="0" smtClean="0"/>
              <a:t> and the </a:t>
            </a:r>
            <a:r>
              <a:rPr lang="en-US" dirty="0" err="1" smtClean="0"/>
              <a:t>FolderView</a:t>
            </a:r>
            <a:r>
              <a:rPr lang="en-US" dirty="0" smtClean="0"/>
              <a:t> both subscribe for changes to the File models they display</a:t>
            </a:r>
          </a:p>
          <a:p>
            <a:r>
              <a:rPr lang="en-US" dirty="0" smtClean="0"/>
              <a:t>The user types the new name for the file</a:t>
            </a:r>
          </a:p>
          <a:p>
            <a:r>
              <a:rPr lang="en-US" dirty="0" smtClean="0"/>
              <a:t>The </a:t>
            </a:r>
            <a:r>
              <a:rPr lang="en-US" b="1" dirty="0" smtClean="0"/>
              <a:t>Controller</a:t>
            </a:r>
            <a:r>
              <a:rPr lang="en-US" dirty="0" smtClean="0"/>
              <a:t>, the object responsible for interacting with the user during file name changes, sends a request to the </a:t>
            </a:r>
            <a:r>
              <a:rPr lang="en-US" b="1" dirty="0" smtClean="0"/>
              <a:t>Model</a:t>
            </a:r>
          </a:p>
          <a:p>
            <a:r>
              <a:rPr lang="en-US" dirty="0" smtClean="0"/>
              <a:t>The Model changes the file name and notifies all of the subscribers of the changes</a:t>
            </a:r>
          </a:p>
          <a:p>
            <a:r>
              <a:rPr lang="en-US" dirty="0" smtClean="0"/>
              <a:t>Both</a:t>
            </a:r>
            <a:r>
              <a:rPr lang="en-US" b="1" dirty="0" smtClean="0"/>
              <a:t> </a:t>
            </a:r>
            <a:r>
              <a:rPr lang="en-US" b="1" dirty="0" err="1" smtClean="0"/>
              <a:t>InfoView</a:t>
            </a:r>
            <a:r>
              <a:rPr lang="en-US" b="1" dirty="0" smtClean="0"/>
              <a:t> </a:t>
            </a:r>
            <a:r>
              <a:rPr lang="en-US" dirty="0" smtClean="0"/>
              <a:t>and </a:t>
            </a:r>
            <a:r>
              <a:rPr lang="en-US" b="1" dirty="0" err="1" smtClean="0"/>
              <a:t>FolderView</a:t>
            </a:r>
            <a:r>
              <a:rPr lang="en-US" dirty="0" smtClean="0"/>
              <a:t> are updated, so the user sees a consistent change </a:t>
            </a:r>
            <a:endParaRPr lang="en-US" dirty="0"/>
          </a:p>
        </p:txBody>
      </p:sp>
    </p:spTree>
    <p:extLst>
      <p:ext uri="{BB962C8B-B14F-4D97-AF65-F5344CB8AC3E}">
        <p14:creationId xmlns:p14="http://schemas.microsoft.com/office/powerpoint/2010/main" val="8136777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pic>
        <p:nvPicPr>
          <p:cNvPr id="6146" name="Picture 2" descr="C:\Users\erdalk\Desktop\F.Dicksan.University\SE\115047-0136066836_pp2\Bruegge JPG\fig06_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622" y="808944"/>
            <a:ext cx="7372350" cy="5722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4823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ltLang="en-US" smtClean="0">
                <a:ea typeface="ＭＳ Ｐゴシック" pitchFamily="34" charset="-128"/>
              </a:rPr>
              <a:t>Client/Server Architectures</a:t>
            </a:r>
          </a:p>
        </p:txBody>
      </p:sp>
      <p:sp>
        <p:nvSpPr>
          <p:cNvPr id="95235" name="Rectangle 3"/>
          <p:cNvSpPr>
            <a:spLocks noGrp="1" noChangeArrowheads="1"/>
          </p:cNvSpPr>
          <p:nvPr>
            <p:ph type="body" idx="1"/>
          </p:nvPr>
        </p:nvSpPr>
        <p:spPr/>
        <p:txBody>
          <a:bodyPr/>
          <a:lstStyle/>
          <a:p>
            <a:r>
              <a:rPr lang="en-US" altLang="en-US" dirty="0" smtClean="0">
                <a:ea typeface="ＭＳ Ｐゴシック" pitchFamily="34" charset="-128"/>
              </a:rPr>
              <a:t>Often used in the design of database systems</a:t>
            </a:r>
          </a:p>
          <a:p>
            <a:pPr lvl="1"/>
            <a:r>
              <a:rPr lang="en-US" altLang="en-US" dirty="0" smtClean="0">
                <a:ea typeface="ＭＳ Ｐゴシック" pitchFamily="34" charset="-128"/>
              </a:rPr>
              <a:t>Front-end: User application (client)</a:t>
            </a:r>
          </a:p>
          <a:p>
            <a:pPr lvl="1"/>
            <a:r>
              <a:rPr lang="en-US" altLang="en-US" dirty="0" smtClean="0">
                <a:ea typeface="ＭＳ Ｐゴシック" pitchFamily="34" charset="-128"/>
              </a:rPr>
              <a:t>Back end: Database access and manipulation (server)</a:t>
            </a:r>
          </a:p>
          <a:p>
            <a:r>
              <a:rPr lang="en-US" altLang="en-US" dirty="0" smtClean="0">
                <a:ea typeface="ＭＳ Ｐゴシック" pitchFamily="34" charset="-128"/>
              </a:rPr>
              <a:t>Functions performed by client:</a:t>
            </a:r>
          </a:p>
          <a:p>
            <a:pPr lvl="1"/>
            <a:r>
              <a:rPr lang="en-US" altLang="en-US" dirty="0" smtClean="0">
                <a:ea typeface="ＭＳ Ｐゴシック" pitchFamily="34" charset="-128"/>
              </a:rPr>
              <a:t>Input from the user (Customized user interface)</a:t>
            </a:r>
          </a:p>
          <a:p>
            <a:pPr lvl="1"/>
            <a:r>
              <a:rPr lang="en-US" altLang="en-US" dirty="0" smtClean="0">
                <a:ea typeface="ＭＳ Ｐゴシック" pitchFamily="34" charset="-128"/>
              </a:rPr>
              <a:t>Front-end processing of input data</a:t>
            </a:r>
          </a:p>
          <a:p>
            <a:r>
              <a:rPr lang="en-US" altLang="en-US" dirty="0" smtClean="0">
                <a:ea typeface="ＭＳ Ｐゴシック" pitchFamily="34" charset="-128"/>
              </a:rPr>
              <a:t>Functions performed by the database server:</a:t>
            </a:r>
          </a:p>
          <a:p>
            <a:pPr lvl="1"/>
            <a:r>
              <a:rPr lang="en-US" altLang="en-US" dirty="0" smtClean="0">
                <a:ea typeface="ＭＳ Ｐゴシック" pitchFamily="34" charset="-128"/>
              </a:rPr>
              <a:t>Centralized data management</a:t>
            </a:r>
          </a:p>
          <a:p>
            <a:pPr lvl="1"/>
            <a:r>
              <a:rPr lang="en-US" altLang="en-US" dirty="0" smtClean="0">
                <a:ea typeface="ＭＳ Ｐゴシック" pitchFamily="34" charset="-128"/>
              </a:rPr>
              <a:t>Data integrity and database consistency</a:t>
            </a:r>
          </a:p>
          <a:p>
            <a:pPr lvl="1"/>
            <a:r>
              <a:rPr lang="en-US" altLang="en-US" dirty="0" smtClean="0">
                <a:ea typeface="ＭＳ Ｐゴシック" pitchFamily="34" charset="-128"/>
              </a:rPr>
              <a:t>Database security</a:t>
            </a: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ltLang="en-US" smtClean="0">
                <a:ea typeface="ＭＳ Ｐゴシック" pitchFamily="34" charset="-128"/>
              </a:rPr>
              <a:t>Client/Server Architectural Style</a:t>
            </a:r>
          </a:p>
        </p:txBody>
      </p:sp>
      <p:sp>
        <p:nvSpPr>
          <p:cNvPr id="93187" name="Rectangle 3"/>
          <p:cNvSpPr>
            <a:spLocks noGrp="1" noChangeArrowheads="1"/>
          </p:cNvSpPr>
          <p:nvPr>
            <p:ph type="body" idx="1"/>
          </p:nvPr>
        </p:nvSpPr>
        <p:spPr>
          <a:xfrm>
            <a:off x="330200" y="1162050"/>
            <a:ext cx="8255000" cy="762000"/>
          </a:xfrm>
        </p:spPr>
        <p:txBody>
          <a:bodyPr/>
          <a:lstStyle/>
          <a:p>
            <a:r>
              <a:rPr lang="en-US" altLang="en-US" smtClean="0">
                <a:ea typeface="ＭＳ Ｐゴシック" pitchFamily="34" charset="-128"/>
              </a:rPr>
              <a:t>One or many </a:t>
            </a:r>
            <a:r>
              <a:rPr lang="en-US" altLang="en-US" smtClean="0">
                <a:solidFill>
                  <a:srgbClr val="2E10FF"/>
                </a:solidFill>
                <a:ea typeface="ＭＳ Ｐゴシック" pitchFamily="34" charset="-128"/>
              </a:rPr>
              <a:t>servers</a:t>
            </a:r>
            <a:r>
              <a:rPr lang="en-US" altLang="en-US" smtClean="0">
                <a:ea typeface="ＭＳ Ｐゴシック" pitchFamily="34" charset="-128"/>
              </a:rPr>
              <a:t> provide services to instances of subsystems, called </a:t>
            </a:r>
            <a:r>
              <a:rPr lang="en-US" altLang="en-US" smtClean="0">
                <a:solidFill>
                  <a:srgbClr val="2E10FF"/>
                </a:solidFill>
                <a:ea typeface="ＭＳ Ｐゴシック" pitchFamily="34" charset="-128"/>
              </a:rPr>
              <a:t>clients</a:t>
            </a:r>
            <a:endParaRPr lang="en-US" altLang="en-US" smtClean="0">
              <a:ea typeface="ＭＳ Ｐゴシック" pitchFamily="34" charset="-128"/>
            </a:endParaRPr>
          </a:p>
          <a:p>
            <a:pPr>
              <a:buFont typeface="Times" charset="0"/>
              <a:buNone/>
            </a:pPr>
            <a:endParaRPr lang="en-US" altLang="en-US" smtClean="0">
              <a:ea typeface="ＭＳ Ｐゴシック" pitchFamily="34" charset="-128"/>
            </a:endParaRPr>
          </a:p>
          <a:p>
            <a:endParaRPr lang="en-US" altLang="en-US" smtClean="0">
              <a:ea typeface="ＭＳ Ｐゴシック" pitchFamily="34" charset="-128"/>
            </a:endParaRPr>
          </a:p>
        </p:txBody>
      </p:sp>
      <p:grpSp>
        <p:nvGrpSpPr>
          <p:cNvPr id="2" name="Group 4"/>
          <p:cNvGrpSpPr>
            <a:grpSpLocks/>
          </p:cNvGrpSpPr>
          <p:nvPr/>
        </p:nvGrpSpPr>
        <p:grpSpPr bwMode="auto">
          <a:xfrm>
            <a:off x="361950" y="5124450"/>
            <a:ext cx="2579688" cy="498475"/>
            <a:chOff x="240" y="3075"/>
            <a:chExt cx="1625" cy="314"/>
          </a:xfrm>
        </p:grpSpPr>
        <p:sp>
          <p:nvSpPr>
            <p:cNvPr id="93206" name="Rectangle 5"/>
            <p:cNvSpPr>
              <a:spLocks noChangeArrowheads="1"/>
            </p:cNvSpPr>
            <p:nvPr/>
          </p:nvSpPr>
          <p:spPr bwMode="auto">
            <a:xfrm>
              <a:off x="240" y="3075"/>
              <a:ext cx="1625" cy="314"/>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93207" name="Rectangle 6"/>
            <p:cNvSpPr>
              <a:spLocks noChangeArrowheads="1"/>
            </p:cNvSpPr>
            <p:nvPr/>
          </p:nvSpPr>
          <p:spPr bwMode="auto">
            <a:xfrm>
              <a:off x="858" y="3190"/>
              <a:ext cx="40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400">
                  <a:solidFill>
                    <a:srgbClr val="000000"/>
                  </a:solidFill>
                  <a:latin typeface="Courier" charset="0"/>
                </a:rPr>
                <a:t>Client</a:t>
              </a:r>
              <a:endParaRPr lang="en-US" altLang="en-US" sz="1800"/>
            </a:p>
          </p:txBody>
        </p:sp>
      </p:grpSp>
      <p:grpSp>
        <p:nvGrpSpPr>
          <p:cNvPr id="3" name="Group 7"/>
          <p:cNvGrpSpPr>
            <a:grpSpLocks/>
          </p:cNvGrpSpPr>
          <p:nvPr/>
        </p:nvGrpSpPr>
        <p:grpSpPr bwMode="auto">
          <a:xfrm>
            <a:off x="5954713" y="4667250"/>
            <a:ext cx="2579687" cy="1625600"/>
            <a:chOff x="3751" y="2720"/>
            <a:chExt cx="1625" cy="1024"/>
          </a:xfrm>
        </p:grpSpPr>
        <p:sp>
          <p:nvSpPr>
            <p:cNvPr id="93202" name="Rectangle 8"/>
            <p:cNvSpPr>
              <a:spLocks noChangeArrowheads="1"/>
            </p:cNvSpPr>
            <p:nvPr/>
          </p:nvSpPr>
          <p:spPr bwMode="auto">
            <a:xfrm>
              <a:off x="3751" y="2720"/>
              <a:ext cx="1625" cy="314"/>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93203" name="Rectangle 9"/>
            <p:cNvSpPr>
              <a:spLocks noChangeArrowheads="1"/>
            </p:cNvSpPr>
            <p:nvPr/>
          </p:nvSpPr>
          <p:spPr bwMode="auto">
            <a:xfrm>
              <a:off x="4363" y="2835"/>
              <a:ext cx="40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400">
                  <a:solidFill>
                    <a:srgbClr val="000000"/>
                  </a:solidFill>
                  <a:latin typeface="Courier" charset="0"/>
                </a:rPr>
                <a:t>Server</a:t>
              </a:r>
              <a:endParaRPr lang="en-US" altLang="en-US" sz="1800"/>
            </a:p>
          </p:txBody>
        </p:sp>
        <p:sp>
          <p:nvSpPr>
            <p:cNvPr id="93204" name="Rectangle 10"/>
            <p:cNvSpPr>
              <a:spLocks noChangeArrowheads="1"/>
            </p:cNvSpPr>
            <p:nvPr/>
          </p:nvSpPr>
          <p:spPr bwMode="auto">
            <a:xfrm>
              <a:off x="3751" y="3020"/>
              <a:ext cx="1625" cy="724"/>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93205" name="Rectangle 11"/>
            <p:cNvSpPr>
              <a:spLocks noChangeArrowheads="1"/>
            </p:cNvSpPr>
            <p:nvPr/>
          </p:nvSpPr>
          <p:spPr bwMode="auto">
            <a:xfrm>
              <a:off x="3751" y="3020"/>
              <a:ext cx="1625" cy="178"/>
            </a:xfrm>
            <a:prstGeom prst="rect">
              <a:avLst/>
            </a:prstGeom>
            <a:noFill/>
            <a:ln w="222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grpSp>
      <p:grpSp>
        <p:nvGrpSpPr>
          <p:cNvPr id="4" name="Group 12"/>
          <p:cNvGrpSpPr>
            <a:grpSpLocks/>
          </p:cNvGrpSpPr>
          <p:nvPr/>
        </p:nvGrpSpPr>
        <p:grpSpPr bwMode="auto">
          <a:xfrm>
            <a:off x="6146800" y="5543550"/>
            <a:ext cx="1173163" cy="733425"/>
            <a:chOff x="3872" y="3272"/>
            <a:chExt cx="739" cy="462"/>
          </a:xfrm>
        </p:grpSpPr>
        <p:sp>
          <p:nvSpPr>
            <p:cNvPr id="93199" name="Rectangle 13"/>
            <p:cNvSpPr>
              <a:spLocks noChangeArrowheads="1"/>
            </p:cNvSpPr>
            <p:nvPr/>
          </p:nvSpPr>
          <p:spPr bwMode="auto">
            <a:xfrm>
              <a:off x="3872" y="3272"/>
              <a:ext cx="73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400">
                  <a:solidFill>
                    <a:srgbClr val="000000"/>
                  </a:solidFill>
                  <a:latin typeface="Courier" charset="0"/>
                </a:rPr>
                <a:t>+service1()</a:t>
              </a:r>
              <a:endParaRPr lang="en-US" altLang="en-US" sz="1800"/>
            </a:p>
          </p:txBody>
        </p:sp>
        <p:sp>
          <p:nvSpPr>
            <p:cNvPr id="93200" name="Rectangle 14"/>
            <p:cNvSpPr>
              <a:spLocks noChangeArrowheads="1"/>
            </p:cNvSpPr>
            <p:nvPr/>
          </p:nvSpPr>
          <p:spPr bwMode="auto">
            <a:xfrm>
              <a:off x="3872" y="3382"/>
              <a:ext cx="73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400">
                  <a:solidFill>
                    <a:srgbClr val="000000"/>
                  </a:solidFill>
                  <a:latin typeface="Courier" charset="0"/>
                </a:rPr>
                <a:t>+service2()</a:t>
              </a:r>
              <a:endParaRPr lang="en-US" altLang="en-US" sz="1800"/>
            </a:p>
          </p:txBody>
        </p:sp>
        <p:sp>
          <p:nvSpPr>
            <p:cNvPr id="93201" name="Rectangle 15"/>
            <p:cNvSpPr>
              <a:spLocks noChangeArrowheads="1"/>
            </p:cNvSpPr>
            <p:nvPr/>
          </p:nvSpPr>
          <p:spPr bwMode="auto">
            <a:xfrm>
              <a:off x="3872" y="3600"/>
              <a:ext cx="73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400">
                  <a:solidFill>
                    <a:srgbClr val="000000"/>
                  </a:solidFill>
                  <a:latin typeface="Courier" charset="0"/>
                </a:rPr>
                <a:t>+serviceN()</a:t>
              </a:r>
              <a:endParaRPr lang="en-US" altLang="en-US" sz="1800"/>
            </a:p>
          </p:txBody>
        </p:sp>
      </p:grpSp>
      <p:grpSp>
        <p:nvGrpSpPr>
          <p:cNvPr id="5" name="Group 16"/>
          <p:cNvGrpSpPr>
            <a:grpSpLocks/>
          </p:cNvGrpSpPr>
          <p:nvPr/>
        </p:nvGrpSpPr>
        <p:grpSpPr bwMode="auto">
          <a:xfrm>
            <a:off x="2960688" y="5232400"/>
            <a:ext cx="2998787" cy="493713"/>
            <a:chOff x="1865" y="3136"/>
            <a:chExt cx="1889" cy="311"/>
          </a:xfrm>
        </p:grpSpPr>
        <p:sp>
          <p:nvSpPr>
            <p:cNvPr id="93194" name="Line 17"/>
            <p:cNvSpPr>
              <a:spLocks noChangeShapeType="1"/>
            </p:cNvSpPr>
            <p:nvPr/>
          </p:nvSpPr>
          <p:spPr bwMode="auto">
            <a:xfrm>
              <a:off x="1865" y="3239"/>
              <a:ext cx="1872" cy="1"/>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195" name="Rectangle 18"/>
            <p:cNvSpPr>
              <a:spLocks noChangeArrowheads="1"/>
            </p:cNvSpPr>
            <p:nvPr/>
          </p:nvSpPr>
          <p:spPr bwMode="auto">
            <a:xfrm>
              <a:off x="3675" y="3136"/>
              <a:ext cx="6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400">
                  <a:solidFill>
                    <a:srgbClr val="000000"/>
                  </a:solidFill>
                  <a:latin typeface="Courier" charset="0"/>
                </a:rPr>
                <a:t>*</a:t>
              </a:r>
              <a:endParaRPr lang="en-US" altLang="en-US" sz="1800"/>
            </a:p>
          </p:txBody>
        </p:sp>
        <p:sp>
          <p:nvSpPr>
            <p:cNvPr id="93196" name="Rectangle 19"/>
            <p:cNvSpPr>
              <a:spLocks noChangeArrowheads="1"/>
            </p:cNvSpPr>
            <p:nvPr/>
          </p:nvSpPr>
          <p:spPr bwMode="auto">
            <a:xfrm>
              <a:off x="1907" y="3136"/>
              <a:ext cx="6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400">
                  <a:solidFill>
                    <a:srgbClr val="000000"/>
                  </a:solidFill>
                  <a:latin typeface="Courier" charset="0"/>
                </a:rPr>
                <a:t>*</a:t>
              </a:r>
              <a:endParaRPr lang="en-US" altLang="en-US" sz="1800"/>
            </a:p>
          </p:txBody>
        </p:sp>
        <p:sp>
          <p:nvSpPr>
            <p:cNvPr id="93197" name="Rectangle 20"/>
            <p:cNvSpPr>
              <a:spLocks noChangeArrowheads="1"/>
            </p:cNvSpPr>
            <p:nvPr/>
          </p:nvSpPr>
          <p:spPr bwMode="auto">
            <a:xfrm>
              <a:off x="1907" y="3313"/>
              <a:ext cx="60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400">
                  <a:solidFill>
                    <a:srgbClr val="000000"/>
                  </a:solidFill>
                  <a:latin typeface="Courier" charset="0"/>
                </a:rPr>
                <a:t>requester</a:t>
              </a:r>
              <a:endParaRPr lang="en-US" altLang="en-US" sz="1800"/>
            </a:p>
          </p:txBody>
        </p:sp>
        <p:sp>
          <p:nvSpPr>
            <p:cNvPr id="93198" name="Rectangle 21"/>
            <p:cNvSpPr>
              <a:spLocks noChangeArrowheads="1"/>
            </p:cNvSpPr>
            <p:nvPr/>
          </p:nvSpPr>
          <p:spPr bwMode="auto">
            <a:xfrm>
              <a:off x="3216" y="3313"/>
              <a:ext cx="53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400">
                  <a:solidFill>
                    <a:srgbClr val="000000"/>
                  </a:solidFill>
                  <a:latin typeface="Courier" charset="0"/>
                </a:rPr>
                <a:t>provider</a:t>
              </a:r>
              <a:endParaRPr lang="en-US" altLang="en-US" sz="1800"/>
            </a:p>
          </p:txBody>
        </p:sp>
      </p:grpSp>
      <p:sp>
        <p:nvSpPr>
          <p:cNvPr id="237590" name="Rectangle 22"/>
          <p:cNvSpPr>
            <a:spLocks noChangeArrowheads="1"/>
          </p:cNvSpPr>
          <p:nvPr/>
        </p:nvSpPr>
        <p:spPr bwMode="auto">
          <a:xfrm>
            <a:off x="381000" y="1924050"/>
            <a:ext cx="82550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chemeClr val="tx1"/>
                </a:solidFill>
                <a:latin typeface="Times" charset="0"/>
                <a:ea typeface="ＭＳ Ｐゴシック" pitchFamily="34" charset="-128"/>
              </a:defRPr>
            </a:lvl1pPr>
            <a:lvl2pPr>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buSzPct val="90000"/>
              <a:buFont typeface="Times" charset="0"/>
              <a:buChar char="•"/>
            </a:pPr>
            <a:r>
              <a:rPr lang="en-US" altLang="en-US" b="0" dirty="0">
                <a:latin typeface="Verdana" pitchFamily="34" charset="0"/>
              </a:rPr>
              <a:t> Each client calls on the server, which performs </a:t>
            </a:r>
            <a:br>
              <a:rPr lang="en-US" altLang="en-US" b="0" dirty="0">
                <a:latin typeface="Verdana" pitchFamily="34" charset="0"/>
              </a:rPr>
            </a:br>
            <a:r>
              <a:rPr lang="en-US" altLang="en-US" b="0" dirty="0">
                <a:latin typeface="Verdana" pitchFamily="34" charset="0"/>
              </a:rPr>
              <a:t>  some service and returns the result </a:t>
            </a:r>
          </a:p>
          <a:p>
            <a:pPr lvl="1"/>
            <a:r>
              <a:rPr lang="en-US" altLang="en-US" b="0" dirty="0">
                <a:latin typeface="Verdana" pitchFamily="34" charset="0"/>
              </a:rPr>
              <a:t>The clients know the </a:t>
            </a:r>
            <a:r>
              <a:rPr lang="en-US" altLang="en-US" b="0" i="1" dirty="0">
                <a:latin typeface="Verdana" pitchFamily="34" charset="0"/>
              </a:rPr>
              <a:t>interface </a:t>
            </a:r>
            <a:r>
              <a:rPr lang="en-US" altLang="en-US" b="0" dirty="0">
                <a:latin typeface="Verdana" pitchFamily="34" charset="0"/>
              </a:rPr>
              <a:t>of the server</a:t>
            </a:r>
            <a:endParaRPr lang="en-US" altLang="en-US" b="0" dirty="0"/>
          </a:p>
        </p:txBody>
      </p:sp>
      <p:sp>
        <p:nvSpPr>
          <p:cNvPr id="237591" name="Rectangle 23"/>
          <p:cNvSpPr>
            <a:spLocks noChangeArrowheads="1"/>
          </p:cNvSpPr>
          <p:nvPr/>
        </p:nvSpPr>
        <p:spPr bwMode="auto">
          <a:xfrm>
            <a:off x="384175" y="3073400"/>
            <a:ext cx="8255000" cy="124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chemeClr val="tx1"/>
                </a:solidFill>
                <a:latin typeface="Times" charset="0"/>
                <a:ea typeface="ＭＳ Ｐゴシック" pitchFamily="34" charset="-128"/>
              </a:defRPr>
            </a:lvl1pPr>
            <a:lvl2pPr>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lvl="1"/>
            <a:r>
              <a:rPr lang="en-US" altLang="en-US" b="0" dirty="0">
                <a:latin typeface="Verdana" pitchFamily="34" charset="0"/>
              </a:rPr>
              <a:t>The server does not need to know the interface of the client</a:t>
            </a:r>
          </a:p>
          <a:p>
            <a:pPr>
              <a:lnSpc>
                <a:spcPct val="110000"/>
              </a:lnSpc>
              <a:buSzPct val="90000"/>
              <a:buFont typeface="Times" charset="0"/>
              <a:buChar char="•"/>
            </a:pPr>
            <a:r>
              <a:rPr lang="en-US" altLang="en-US" b="0" dirty="0">
                <a:latin typeface="Verdana" pitchFamily="34" charset="0"/>
              </a:rPr>
              <a:t> The response in general is immediate </a:t>
            </a:r>
          </a:p>
          <a:p>
            <a:pPr>
              <a:lnSpc>
                <a:spcPct val="110000"/>
              </a:lnSpc>
              <a:buSzPct val="90000"/>
              <a:buFont typeface="Times" charset="0"/>
              <a:buChar char="•"/>
            </a:pPr>
            <a:r>
              <a:rPr lang="en-US" altLang="en-US" b="0" dirty="0">
                <a:latin typeface="Verdana" pitchFamily="34" charset="0"/>
              </a:rPr>
              <a:t> End users interact only with the client.</a:t>
            </a:r>
          </a:p>
          <a:p>
            <a:pPr>
              <a:lnSpc>
                <a:spcPct val="110000"/>
              </a:lnSpc>
              <a:buSzPct val="90000"/>
              <a:buFont typeface="Times" charset="0"/>
              <a:buChar char="•"/>
            </a:pPr>
            <a:endParaRPr lang="en-US" altLang="en-US" b="0" dirty="0">
              <a:latin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759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37590">
                                            <p:txEl>
                                              <p:pRg st="1" end="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237591">
                                            <p:txEl>
                                              <p:pRg st="0" end="0"/>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237591">
                                            <p:txEl>
                                              <p:pRg st="1" end="1"/>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375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90" grpId="0" build="p" autoUpdateAnimBg="0"/>
      <p:bldP spid="237591"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ltLang="en-US" smtClean="0">
                <a:ea typeface="ＭＳ Ｐゴシック" pitchFamily="34" charset="-128"/>
              </a:rPr>
              <a:t>Problems with Client/Server Architectures</a:t>
            </a:r>
          </a:p>
        </p:txBody>
      </p:sp>
      <p:sp>
        <p:nvSpPr>
          <p:cNvPr id="99331" name="Rectangle 3"/>
          <p:cNvSpPr>
            <a:spLocks noGrp="1" noChangeArrowheads="1"/>
          </p:cNvSpPr>
          <p:nvPr>
            <p:ph type="body" idx="1"/>
          </p:nvPr>
        </p:nvSpPr>
        <p:spPr/>
        <p:txBody>
          <a:bodyPr/>
          <a:lstStyle/>
          <a:p>
            <a:r>
              <a:rPr lang="en-US" altLang="en-US" dirty="0" smtClean="0">
                <a:ea typeface="ＭＳ Ｐゴシック" pitchFamily="34" charset="-128"/>
              </a:rPr>
              <a:t>Client/Server systems do not provide peer-to-peer communication</a:t>
            </a:r>
          </a:p>
          <a:p>
            <a:r>
              <a:rPr lang="en-US" altLang="en-US" dirty="0" smtClean="0">
                <a:ea typeface="ＭＳ Ｐゴシック" pitchFamily="34" charset="-128"/>
              </a:rPr>
              <a:t>Peer-to-peer communication is often needed</a:t>
            </a:r>
          </a:p>
          <a:p>
            <a:r>
              <a:rPr lang="en-US" altLang="en-US" dirty="0" smtClean="0">
                <a:ea typeface="ＭＳ Ｐゴシック" pitchFamily="34" charset="-128"/>
              </a:rPr>
              <a:t>Example: </a:t>
            </a:r>
          </a:p>
          <a:p>
            <a:pPr lvl="1"/>
            <a:r>
              <a:rPr lang="en-US" altLang="en-US" dirty="0" smtClean="0">
                <a:ea typeface="ＭＳ Ｐゴシック" pitchFamily="34" charset="-128"/>
              </a:rPr>
              <a:t>Database must process queries  from application and should be able to send notifications to the application when data have changed</a:t>
            </a:r>
          </a:p>
          <a:p>
            <a:endParaRPr lang="en-US" altLang="en-US" dirty="0" smtClean="0">
              <a:ea typeface="ＭＳ Ｐゴシック" pitchFamily="34" charset="-128"/>
            </a:endParaRPr>
          </a:p>
        </p:txBody>
      </p:sp>
      <p:grpSp>
        <p:nvGrpSpPr>
          <p:cNvPr id="2" name="Group 4"/>
          <p:cNvGrpSpPr>
            <a:grpSpLocks/>
          </p:cNvGrpSpPr>
          <p:nvPr/>
        </p:nvGrpSpPr>
        <p:grpSpPr bwMode="auto">
          <a:xfrm>
            <a:off x="512763" y="4508500"/>
            <a:ext cx="3241675" cy="530225"/>
            <a:chOff x="286" y="2840"/>
            <a:chExt cx="1730" cy="334"/>
          </a:xfrm>
        </p:grpSpPr>
        <p:sp>
          <p:nvSpPr>
            <p:cNvPr id="99347" name="Rectangle 5"/>
            <p:cNvSpPr>
              <a:spLocks noChangeArrowheads="1"/>
            </p:cNvSpPr>
            <p:nvPr/>
          </p:nvSpPr>
          <p:spPr bwMode="auto">
            <a:xfrm>
              <a:off x="286" y="2840"/>
              <a:ext cx="1730" cy="334"/>
            </a:xfrm>
            <a:prstGeom prst="rect">
              <a:avLst/>
            </a:prstGeom>
            <a:noFill/>
            <a:ln w="238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99348" name="Rectangle 6"/>
            <p:cNvSpPr>
              <a:spLocks noChangeArrowheads="1"/>
            </p:cNvSpPr>
            <p:nvPr/>
          </p:nvSpPr>
          <p:spPr bwMode="auto">
            <a:xfrm>
              <a:off x="490" y="2978"/>
              <a:ext cx="13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u="sng">
                  <a:solidFill>
                    <a:srgbClr val="000000"/>
                  </a:solidFill>
                  <a:latin typeface="Courier New" pitchFamily="49" charset="0"/>
                </a:rPr>
                <a:t>application1:DBUser</a:t>
              </a:r>
              <a:endParaRPr lang="en-US" altLang="en-US" sz="1800">
                <a:latin typeface="Courier New" pitchFamily="49" charset="0"/>
              </a:endParaRPr>
            </a:p>
          </p:txBody>
        </p:sp>
      </p:grpSp>
      <p:grpSp>
        <p:nvGrpSpPr>
          <p:cNvPr id="3" name="Group 7"/>
          <p:cNvGrpSpPr>
            <a:grpSpLocks/>
          </p:cNvGrpSpPr>
          <p:nvPr/>
        </p:nvGrpSpPr>
        <p:grpSpPr bwMode="auto">
          <a:xfrm>
            <a:off x="5278438" y="4970463"/>
            <a:ext cx="3252787" cy="530225"/>
            <a:chOff x="3135" y="3131"/>
            <a:chExt cx="2049" cy="334"/>
          </a:xfrm>
        </p:grpSpPr>
        <p:sp>
          <p:nvSpPr>
            <p:cNvPr id="99345" name="Rectangle 8"/>
            <p:cNvSpPr>
              <a:spLocks noChangeArrowheads="1"/>
            </p:cNvSpPr>
            <p:nvPr/>
          </p:nvSpPr>
          <p:spPr bwMode="auto">
            <a:xfrm>
              <a:off x="3135" y="3131"/>
              <a:ext cx="2049" cy="334"/>
            </a:xfrm>
            <a:prstGeom prst="rect">
              <a:avLst/>
            </a:prstGeom>
            <a:noFill/>
            <a:ln w="238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99346" name="Rectangle 9"/>
            <p:cNvSpPr>
              <a:spLocks noChangeArrowheads="1"/>
            </p:cNvSpPr>
            <p:nvPr/>
          </p:nvSpPr>
          <p:spPr bwMode="auto">
            <a:xfrm>
              <a:off x="3705" y="3269"/>
              <a:ext cx="112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u="sng">
                  <a:solidFill>
                    <a:srgbClr val="000000"/>
                  </a:solidFill>
                  <a:latin typeface="Courier New" pitchFamily="49" charset="0"/>
                </a:rPr>
                <a:t>database:DBMS</a:t>
              </a:r>
              <a:endParaRPr lang="en-US" altLang="en-US" sz="1800">
                <a:latin typeface="Courier New" pitchFamily="49" charset="0"/>
              </a:endParaRPr>
            </a:p>
          </p:txBody>
        </p:sp>
      </p:grpSp>
      <p:grpSp>
        <p:nvGrpSpPr>
          <p:cNvPr id="4" name="Group 10"/>
          <p:cNvGrpSpPr>
            <a:grpSpLocks/>
          </p:cNvGrpSpPr>
          <p:nvPr/>
        </p:nvGrpSpPr>
        <p:grpSpPr bwMode="auto">
          <a:xfrm>
            <a:off x="3502025" y="4611688"/>
            <a:ext cx="2573338" cy="588962"/>
            <a:chOff x="2016" y="2905"/>
            <a:chExt cx="1621" cy="371"/>
          </a:xfrm>
        </p:grpSpPr>
        <p:sp>
          <p:nvSpPr>
            <p:cNvPr id="99342" name="Freeform 11"/>
            <p:cNvSpPr>
              <a:spLocks/>
            </p:cNvSpPr>
            <p:nvPr/>
          </p:nvSpPr>
          <p:spPr bwMode="auto">
            <a:xfrm>
              <a:off x="2960" y="3204"/>
              <a:ext cx="146" cy="72"/>
            </a:xfrm>
            <a:custGeom>
              <a:avLst/>
              <a:gdLst>
                <a:gd name="T0" fmla="*/ 0 w 146"/>
                <a:gd name="T1" fmla="*/ 29 h 72"/>
                <a:gd name="T2" fmla="*/ 29 w 146"/>
                <a:gd name="T3" fmla="*/ 0 h 72"/>
                <a:gd name="T4" fmla="*/ 146 w 146"/>
                <a:gd name="T5" fmla="*/ 72 h 72"/>
                <a:gd name="T6" fmla="*/ 15 w 146"/>
                <a:gd name="T7" fmla="*/ 72 h 72"/>
                <a:gd name="T8" fmla="*/ 0 w 146"/>
                <a:gd name="T9" fmla="*/ 29 h 72"/>
                <a:gd name="T10" fmla="*/ 0 60000 65536"/>
                <a:gd name="T11" fmla="*/ 0 60000 65536"/>
                <a:gd name="T12" fmla="*/ 0 60000 65536"/>
                <a:gd name="T13" fmla="*/ 0 60000 65536"/>
                <a:gd name="T14" fmla="*/ 0 60000 65536"/>
                <a:gd name="T15" fmla="*/ 0 w 146"/>
                <a:gd name="T16" fmla="*/ 0 h 72"/>
                <a:gd name="T17" fmla="*/ 146 w 146"/>
                <a:gd name="T18" fmla="*/ 72 h 72"/>
              </a:gdLst>
              <a:ahLst/>
              <a:cxnLst>
                <a:cxn ang="T10">
                  <a:pos x="T0" y="T1"/>
                </a:cxn>
                <a:cxn ang="T11">
                  <a:pos x="T2" y="T3"/>
                </a:cxn>
                <a:cxn ang="T12">
                  <a:pos x="T4" y="T5"/>
                </a:cxn>
                <a:cxn ang="T13">
                  <a:pos x="T6" y="T7"/>
                </a:cxn>
                <a:cxn ang="T14">
                  <a:pos x="T8" y="T9"/>
                </a:cxn>
              </a:cxnLst>
              <a:rect l="T15" t="T16" r="T17" b="T18"/>
              <a:pathLst>
                <a:path w="146" h="72">
                  <a:moveTo>
                    <a:pt x="0" y="29"/>
                  </a:moveTo>
                  <a:lnTo>
                    <a:pt x="29" y="0"/>
                  </a:lnTo>
                  <a:lnTo>
                    <a:pt x="146" y="72"/>
                  </a:lnTo>
                  <a:lnTo>
                    <a:pt x="15" y="72"/>
                  </a:lnTo>
                  <a:lnTo>
                    <a:pt x="0" y="29"/>
                  </a:lnTo>
                  <a:close/>
                </a:path>
              </a:pathLst>
            </a:custGeom>
            <a:solidFill>
              <a:srgbClr val="000000"/>
            </a:solidFill>
            <a:ln w="23813">
              <a:solidFill>
                <a:srgbClr val="000000"/>
              </a:solidFill>
              <a:round/>
              <a:headEnd/>
              <a:tailEnd/>
            </a:ln>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99343" name="Line 12"/>
            <p:cNvSpPr>
              <a:spLocks noChangeShapeType="1"/>
            </p:cNvSpPr>
            <p:nvPr/>
          </p:nvSpPr>
          <p:spPr bwMode="auto">
            <a:xfrm>
              <a:off x="2016" y="3000"/>
              <a:ext cx="959" cy="247"/>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44" name="Rectangle 13"/>
            <p:cNvSpPr>
              <a:spLocks noChangeArrowheads="1"/>
            </p:cNvSpPr>
            <p:nvPr/>
          </p:nvSpPr>
          <p:spPr bwMode="auto">
            <a:xfrm>
              <a:off x="2514" y="2905"/>
              <a:ext cx="112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00"/>
                  </a:solidFill>
                  <a:latin typeface="Courier New" pitchFamily="49" charset="0"/>
                </a:rPr>
                <a:t>1. updateData</a:t>
              </a:r>
              <a:endParaRPr lang="en-US" altLang="en-US" sz="1800">
                <a:latin typeface="Courier New" pitchFamily="49" charset="0"/>
              </a:endParaRPr>
            </a:p>
          </p:txBody>
        </p:sp>
      </p:grpSp>
      <p:grpSp>
        <p:nvGrpSpPr>
          <p:cNvPr id="5" name="Group 14"/>
          <p:cNvGrpSpPr>
            <a:grpSpLocks/>
          </p:cNvGrpSpPr>
          <p:nvPr/>
        </p:nvGrpSpPr>
        <p:grpSpPr bwMode="auto">
          <a:xfrm>
            <a:off x="433388" y="5240338"/>
            <a:ext cx="6478587" cy="723900"/>
            <a:chOff x="417" y="3291"/>
            <a:chExt cx="3634" cy="456"/>
          </a:xfrm>
        </p:grpSpPr>
        <p:sp>
          <p:nvSpPr>
            <p:cNvPr id="99336" name="Rectangle 15"/>
            <p:cNvSpPr>
              <a:spLocks noChangeArrowheads="1"/>
            </p:cNvSpPr>
            <p:nvPr/>
          </p:nvSpPr>
          <p:spPr bwMode="auto">
            <a:xfrm>
              <a:off x="618" y="3501"/>
              <a:ext cx="146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u="sng">
                  <a:solidFill>
                    <a:srgbClr val="000000"/>
                  </a:solidFill>
                  <a:latin typeface="Courier New" pitchFamily="49" charset="0"/>
                </a:rPr>
                <a:t>application2:DBUser</a:t>
              </a:r>
              <a:endParaRPr lang="en-US" altLang="en-US" sz="1800" u="sng">
                <a:latin typeface="Courier New" pitchFamily="49" charset="0"/>
              </a:endParaRPr>
            </a:p>
          </p:txBody>
        </p:sp>
        <p:grpSp>
          <p:nvGrpSpPr>
            <p:cNvPr id="99337" name="Group 16"/>
            <p:cNvGrpSpPr>
              <a:grpSpLocks/>
            </p:cNvGrpSpPr>
            <p:nvPr/>
          </p:nvGrpSpPr>
          <p:grpSpPr bwMode="auto">
            <a:xfrm>
              <a:off x="417" y="3291"/>
              <a:ext cx="3634" cy="456"/>
              <a:chOff x="417" y="3291"/>
              <a:chExt cx="3634" cy="456"/>
            </a:xfrm>
          </p:grpSpPr>
          <p:sp>
            <p:nvSpPr>
              <p:cNvPr id="99338" name="Rectangle 17"/>
              <p:cNvSpPr>
                <a:spLocks noChangeArrowheads="1"/>
              </p:cNvSpPr>
              <p:nvPr/>
            </p:nvSpPr>
            <p:spPr bwMode="auto">
              <a:xfrm>
                <a:off x="417" y="3364"/>
                <a:ext cx="1729" cy="334"/>
              </a:xfrm>
              <a:prstGeom prst="rect">
                <a:avLst/>
              </a:prstGeom>
              <a:noFill/>
              <a:ln w="238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99339" name="Freeform 18"/>
              <p:cNvSpPr>
                <a:spLocks/>
              </p:cNvSpPr>
              <p:nvPr/>
            </p:nvSpPr>
            <p:spPr bwMode="auto">
              <a:xfrm>
                <a:off x="2175" y="3465"/>
                <a:ext cx="146" cy="73"/>
              </a:xfrm>
              <a:custGeom>
                <a:avLst/>
                <a:gdLst>
                  <a:gd name="T0" fmla="*/ 146 w 146"/>
                  <a:gd name="T1" fmla="*/ 29 h 73"/>
                  <a:gd name="T2" fmla="*/ 131 w 146"/>
                  <a:gd name="T3" fmla="*/ 73 h 73"/>
                  <a:gd name="T4" fmla="*/ 0 w 146"/>
                  <a:gd name="T5" fmla="*/ 73 h 73"/>
                  <a:gd name="T6" fmla="*/ 117 w 146"/>
                  <a:gd name="T7" fmla="*/ 0 h 73"/>
                  <a:gd name="T8" fmla="*/ 146 w 146"/>
                  <a:gd name="T9" fmla="*/ 29 h 73"/>
                  <a:gd name="T10" fmla="*/ 0 60000 65536"/>
                  <a:gd name="T11" fmla="*/ 0 60000 65536"/>
                  <a:gd name="T12" fmla="*/ 0 60000 65536"/>
                  <a:gd name="T13" fmla="*/ 0 60000 65536"/>
                  <a:gd name="T14" fmla="*/ 0 60000 65536"/>
                  <a:gd name="T15" fmla="*/ 0 w 146"/>
                  <a:gd name="T16" fmla="*/ 0 h 73"/>
                  <a:gd name="T17" fmla="*/ 146 w 146"/>
                  <a:gd name="T18" fmla="*/ 73 h 73"/>
                </a:gdLst>
                <a:ahLst/>
                <a:cxnLst>
                  <a:cxn ang="T10">
                    <a:pos x="T0" y="T1"/>
                  </a:cxn>
                  <a:cxn ang="T11">
                    <a:pos x="T2" y="T3"/>
                  </a:cxn>
                  <a:cxn ang="T12">
                    <a:pos x="T4" y="T5"/>
                  </a:cxn>
                  <a:cxn ang="T13">
                    <a:pos x="T6" y="T7"/>
                  </a:cxn>
                  <a:cxn ang="T14">
                    <a:pos x="T8" y="T9"/>
                  </a:cxn>
                </a:cxnLst>
                <a:rect l="T15" t="T16" r="T17" b="T18"/>
                <a:pathLst>
                  <a:path w="146" h="73">
                    <a:moveTo>
                      <a:pt x="146" y="29"/>
                    </a:moveTo>
                    <a:lnTo>
                      <a:pt x="131" y="73"/>
                    </a:lnTo>
                    <a:lnTo>
                      <a:pt x="0" y="73"/>
                    </a:lnTo>
                    <a:lnTo>
                      <a:pt x="117" y="0"/>
                    </a:lnTo>
                    <a:lnTo>
                      <a:pt x="146" y="29"/>
                    </a:lnTo>
                    <a:close/>
                  </a:path>
                </a:pathLst>
              </a:custGeom>
              <a:solidFill>
                <a:srgbClr val="000000"/>
              </a:solidFill>
              <a:ln w="23813">
                <a:solidFill>
                  <a:srgbClr val="000000"/>
                </a:solidFill>
                <a:round/>
                <a:headEnd/>
                <a:tailEnd/>
              </a:ln>
            </p:spPr>
            <p:txBody>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99340" name="Line 19"/>
              <p:cNvSpPr>
                <a:spLocks noChangeShapeType="1"/>
              </p:cNvSpPr>
              <p:nvPr/>
            </p:nvSpPr>
            <p:spPr bwMode="auto">
              <a:xfrm flipH="1">
                <a:off x="2306" y="3291"/>
                <a:ext cx="829" cy="203"/>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41" name="Rectangle 20"/>
              <p:cNvSpPr>
                <a:spLocks noChangeArrowheads="1"/>
              </p:cNvSpPr>
              <p:nvPr/>
            </p:nvSpPr>
            <p:spPr bwMode="auto">
              <a:xfrm>
                <a:off x="2435" y="3574"/>
                <a:ext cx="16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1800">
                    <a:solidFill>
                      <a:srgbClr val="000000"/>
                    </a:solidFill>
                    <a:latin typeface="Courier New" pitchFamily="49" charset="0"/>
                  </a:rPr>
                  <a:t>2. changeNotification</a:t>
                </a:r>
                <a:endParaRPr lang="en-US" altLang="en-US" sz="1800">
                  <a:latin typeface="Courier New" pitchFamily="49" charset="0"/>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
          <p:cNvSpPr>
            <a:spLocks noGrp="1" noChangeArrowheads="1"/>
          </p:cNvSpPr>
          <p:nvPr>
            <p:ph type="title"/>
          </p:nvPr>
        </p:nvSpPr>
        <p:spPr/>
        <p:txBody>
          <a:bodyPr/>
          <a:lstStyle/>
          <a:p>
            <a:r>
              <a:rPr lang="en-US" altLang="en-US" smtClean="0">
                <a:ea typeface="ＭＳ Ｐゴシック" pitchFamily="34" charset="-128"/>
              </a:rPr>
              <a:t>Peer-to-Peer Architectural Style</a:t>
            </a:r>
          </a:p>
        </p:txBody>
      </p:sp>
      <p:sp>
        <p:nvSpPr>
          <p:cNvPr id="244740" name="Rectangle 4"/>
          <p:cNvSpPr>
            <a:spLocks noGrp="1" noChangeArrowheads="1"/>
          </p:cNvSpPr>
          <p:nvPr>
            <p:ph type="body" idx="1"/>
          </p:nvPr>
        </p:nvSpPr>
        <p:spPr>
          <a:xfrm>
            <a:off x="254000" y="914400"/>
            <a:ext cx="8255000" cy="802285"/>
          </a:xfrm>
          <a:ln w="12700">
            <a:miter lim="800000"/>
            <a:headEnd/>
            <a:tailEnd/>
          </a:ln>
        </p:spPr>
        <p:txBody>
          <a:bodyPr/>
          <a:lstStyle/>
          <a:p>
            <a:pPr>
              <a:buFont typeface="Times" pitchFamily="-108" charset="0"/>
              <a:buNone/>
              <a:defRPr/>
            </a:pPr>
            <a:r>
              <a:rPr lang="en-US" dirty="0"/>
              <a:t>Generalization of Client/Server Architectural </a:t>
            </a:r>
            <a:r>
              <a:rPr lang="en-US" dirty="0" smtClean="0"/>
              <a:t>Style</a:t>
            </a:r>
          </a:p>
          <a:p>
            <a:pPr>
              <a:buFont typeface="Times" pitchFamily="-108" charset="0"/>
              <a:buNone/>
              <a:defRPr/>
            </a:pPr>
            <a:r>
              <a:rPr lang="en-US" dirty="0" smtClean="0">
                <a:ln>
                  <a:solidFill>
                    <a:srgbClr val="FF0000"/>
                  </a:solidFill>
                </a:ln>
                <a:solidFill>
                  <a:srgbClr val="0000FF"/>
                </a:solidFill>
              </a:rPr>
              <a:t> “Clients can be servers and servers can be clients”</a:t>
            </a:r>
            <a:endParaRPr lang="en-US" dirty="0" smtClean="0"/>
          </a:p>
          <a:p>
            <a:pPr>
              <a:buFont typeface="Times" pitchFamily="-108" charset="0"/>
              <a:buChar char="•"/>
              <a:defRPr/>
            </a:pPr>
            <a:endParaRPr lang="en-US" dirty="0"/>
          </a:p>
        </p:txBody>
      </p:sp>
      <p:pic>
        <p:nvPicPr>
          <p:cNvPr id="2447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9938" y="4052888"/>
            <a:ext cx="4894262"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44742" name="Rectangle 6"/>
          <p:cNvSpPr>
            <a:spLocks noChangeArrowheads="1"/>
          </p:cNvSpPr>
          <p:nvPr/>
        </p:nvSpPr>
        <p:spPr bwMode="auto">
          <a:xfrm>
            <a:off x="351365" y="1716685"/>
            <a:ext cx="8580966" cy="1327601"/>
          </a:xfrm>
          <a:prstGeom prst="rect">
            <a:avLst/>
          </a:prstGeom>
          <a:noFill/>
          <a:ln w="12700">
            <a:noFill/>
            <a:miter lim="800000"/>
            <a:headEnd/>
            <a:tailEnd/>
          </a:ln>
        </p:spPr>
        <p:txBody>
          <a:bodyPr lIns="90487" tIns="44450" rIns="90487" bIns="44450"/>
          <a:lstStyle/>
          <a:p>
            <a:pPr>
              <a:defRPr/>
            </a:pPr>
            <a:r>
              <a:rPr lang="en-US" sz="2400" b="0" dirty="0">
                <a:latin typeface="Verdana" pitchFamily="36" charset="0"/>
                <a:ea typeface="+mn-ea"/>
              </a:rPr>
              <a:t>Introduction a new abstraction: </a:t>
            </a:r>
            <a:r>
              <a:rPr lang="en-US" sz="2400" b="0" dirty="0">
                <a:solidFill>
                  <a:srgbClr val="0000FF"/>
                </a:solidFill>
                <a:latin typeface="Verdana" pitchFamily="36" charset="0"/>
                <a:ea typeface="+mn-ea"/>
              </a:rPr>
              <a:t>Peer</a:t>
            </a:r>
          </a:p>
          <a:p>
            <a:pPr>
              <a:defRPr/>
            </a:pPr>
            <a:r>
              <a:rPr lang="en-US" sz="2400" b="0" dirty="0">
                <a:solidFill>
                  <a:srgbClr val="FF0000"/>
                </a:solidFill>
                <a:latin typeface="Verdana" pitchFamily="36" charset="0"/>
                <a:ea typeface="+mn-ea"/>
              </a:rPr>
              <a:t>“</a:t>
            </a:r>
            <a:r>
              <a:rPr lang="en-US" sz="2400" b="0" dirty="0">
                <a:ln>
                  <a:solidFill>
                    <a:srgbClr val="FF0000"/>
                  </a:solidFill>
                </a:ln>
                <a:solidFill>
                  <a:srgbClr val="0000FF"/>
                </a:solidFill>
                <a:latin typeface="Verdana" pitchFamily="36" charset="0"/>
                <a:ea typeface="+mn-ea"/>
              </a:rPr>
              <a:t>Clients and servers can be both peers</a:t>
            </a:r>
            <a:r>
              <a:rPr lang="en-US" sz="2400" b="0" dirty="0">
                <a:solidFill>
                  <a:srgbClr val="FF0000"/>
                </a:solidFill>
                <a:latin typeface="Verdana" pitchFamily="36" charset="0"/>
                <a:ea typeface="+mn-ea"/>
              </a:rPr>
              <a:t>”</a:t>
            </a:r>
          </a:p>
          <a:p>
            <a:pPr>
              <a:defRPr/>
            </a:pPr>
            <a:r>
              <a:rPr lang="en-US" sz="2400" b="0" dirty="0">
                <a:latin typeface="Verdana" pitchFamily="36" charset="0"/>
                <a:ea typeface="+mn-ea"/>
              </a:rPr>
              <a:t>How do we model this statement? With Inheritance?</a:t>
            </a:r>
            <a:r>
              <a:rPr lang="en-US" sz="2400" b="0" dirty="0">
                <a:solidFill>
                  <a:srgbClr val="0000FF"/>
                </a:solidFill>
                <a:latin typeface="Verdana" pitchFamily="36" charset="0"/>
                <a:ea typeface="+mn-ea"/>
              </a:rPr>
              <a:t/>
            </a:r>
            <a:br>
              <a:rPr lang="en-US" sz="2400" b="0" dirty="0">
                <a:solidFill>
                  <a:srgbClr val="0000FF"/>
                </a:solidFill>
                <a:latin typeface="Verdana" pitchFamily="36" charset="0"/>
                <a:ea typeface="+mn-ea"/>
              </a:rPr>
            </a:br>
            <a:endParaRPr lang="en-US" sz="2400" b="0" dirty="0">
              <a:ln>
                <a:solidFill>
                  <a:srgbClr val="FF0000"/>
                </a:solidFill>
              </a:ln>
              <a:solidFill>
                <a:srgbClr val="0000FF"/>
              </a:solidFill>
              <a:latin typeface="Verdana" pitchFamily="36" charset="0"/>
              <a:ea typeface="+mn-ea"/>
            </a:endParaRPr>
          </a:p>
        </p:txBody>
      </p:sp>
      <p:sp>
        <p:nvSpPr>
          <p:cNvPr id="7" name="Rectangle 6"/>
          <p:cNvSpPr>
            <a:spLocks noChangeArrowheads="1"/>
          </p:cNvSpPr>
          <p:nvPr/>
        </p:nvSpPr>
        <p:spPr bwMode="auto">
          <a:xfrm>
            <a:off x="403225" y="3044825"/>
            <a:ext cx="888841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b="0">
                <a:solidFill>
                  <a:srgbClr val="0000FF"/>
                </a:solidFill>
                <a:latin typeface="Verdana" pitchFamily="34" charset="0"/>
              </a:rPr>
              <a:t>Proposal 1: “</a:t>
            </a:r>
            <a:r>
              <a:rPr lang="en-US" altLang="en-US" b="0">
                <a:solidFill>
                  <a:srgbClr val="0000FF"/>
                </a:solidFill>
                <a:latin typeface="Century Gothic" pitchFamily="34" charset="0"/>
              </a:rPr>
              <a:t>A peer can be either a client or a server”</a:t>
            </a:r>
            <a:endParaRPr lang="en-US" altLang="en-US" sz="3000">
              <a:solidFill>
                <a:srgbClr val="0000FF"/>
              </a:solidFill>
              <a:latin typeface="Century Gothic" pitchFamily="34" charset="0"/>
            </a:endParaRPr>
          </a:p>
        </p:txBody>
      </p:sp>
      <p:sp>
        <p:nvSpPr>
          <p:cNvPr id="8" name="Rectangle 6"/>
          <p:cNvSpPr>
            <a:spLocks noChangeArrowheads="1"/>
          </p:cNvSpPr>
          <p:nvPr/>
        </p:nvSpPr>
        <p:spPr bwMode="auto">
          <a:xfrm>
            <a:off x="428625" y="3506788"/>
            <a:ext cx="8504238"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b="0">
                <a:solidFill>
                  <a:srgbClr val="0000FF"/>
                </a:solidFill>
                <a:latin typeface="Verdana" pitchFamily="34" charset="0"/>
              </a:rPr>
              <a:t>Proposal 2: “</a:t>
            </a:r>
            <a:r>
              <a:rPr lang="en-US" altLang="en-US" b="0">
                <a:solidFill>
                  <a:srgbClr val="0000FF"/>
                </a:solidFill>
                <a:latin typeface="Century Gothic" pitchFamily="34" charset="0"/>
              </a:rPr>
              <a:t>A peer can be a client as well as a server”.</a:t>
            </a:r>
            <a:endParaRPr lang="en-US" altLang="en-US" sz="3000">
              <a:solidFill>
                <a:srgbClr val="0000FF"/>
              </a:solidFill>
              <a:latin typeface="Century Gothic"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447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P spid="8"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endParaRPr lang="en-US"/>
          </a:p>
        </p:txBody>
      </p:sp>
      <p:pic>
        <p:nvPicPr>
          <p:cNvPr id="7170" name="Picture 2" descr="C:\Users\erdalk\Desktop\F.Dicksan.University\SE\115047-0136066836_pp2\Bruegge JPG\fig06_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8666389"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7085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PeerInheritsFromClientAnd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050" y="3241675"/>
            <a:ext cx="4043363" cy="3136900"/>
          </a:xfrm>
          <a:prstGeom prst="rect">
            <a:avLst/>
          </a:prstGeom>
          <a:solidFill>
            <a:srgbClr val="FF9966"/>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2403" name="Rectangle 3"/>
          <p:cNvSpPr>
            <a:spLocks noGrp="1" noChangeArrowheads="1"/>
          </p:cNvSpPr>
          <p:nvPr>
            <p:ph type="title"/>
          </p:nvPr>
        </p:nvSpPr>
        <p:spPr>
          <a:xfrm>
            <a:off x="419100" y="52388"/>
            <a:ext cx="8153400" cy="863600"/>
          </a:xfrm>
        </p:spPr>
        <p:txBody>
          <a:bodyPr/>
          <a:lstStyle/>
          <a:p>
            <a:r>
              <a:rPr lang="en-US" altLang="en-US" smtClean="0">
                <a:ea typeface="ＭＳ Ｐゴシック" pitchFamily="34" charset="-128"/>
              </a:rPr>
              <a:t>Relationship Client/Server &amp; Peer-to-Peer</a:t>
            </a:r>
          </a:p>
        </p:txBody>
      </p:sp>
      <p:sp>
        <p:nvSpPr>
          <p:cNvPr id="244742" name="Rectangle 6"/>
          <p:cNvSpPr>
            <a:spLocks noChangeArrowheads="1"/>
          </p:cNvSpPr>
          <p:nvPr/>
        </p:nvSpPr>
        <p:spPr bwMode="auto">
          <a:xfrm>
            <a:off x="266700" y="827699"/>
            <a:ext cx="8255000" cy="1083511"/>
          </a:xfrm>
          <a:prstGeom prst="rect">
            <a:avLst/>
          </a:prstGeom>
          <a:noFill/>
          <a:ln w="12700">
            <a:noFill/>
            <a:miter lim="800000"/>
            <a:headEnd/>
            <a:tailEnd/>
          </a:ln>
        </p:spPr>
        <p:txBody>
          <a:bodyPr lIns="90487" tIns="44450" rIns="90487" bIns="44450"/>
          <a:lstStyle/>
          <a:p>
            <a:pPr>
              <a:defRPr/>
            </a:pPr>
            <a:r>
              <a:rPr lang="en-US" sz="2400" b="0" dirty="0">
                <a:latin typeface="Verdana" pitchFamily="36" charset="0"/>
                <a:ea typeface="+mn-ea"/>
              </a:rPr>
              <a:t>Problem statement </a:t>
            </a:r>
            <a:r>
              <a:rPr lang="en-US" sz="2400" b="0" dirty="0">
                <a:ln>
                  <a:solidFill>
                    <a:srgbClr val="FF0000"/>
                  </a:solidFill>
                </a:ln>
                <a:latin typeface="Verdana" pitchFamily="36" charset="0"/>
                <a:ea typeface="+mn-ea"/>
              </a:rPr>
              <a:t>“Clients can be servers and servers can be clients”</a:t>
            </a:r>
            <a:endParaRPr lang="en-US" sz="2400" b="0" dirty="0">
              <a:latin typeface="Verdana" pitchFamily="36" charset="0"/>
              <a:ea typeface="+mn-ea"/>
            </a:endParaRPr>
          </a:p>
          <a:p>
            <a:pPr>
              <a:defRPr/>
            </a:pPr>
            <a:r>
              <a:rPr lang="en-US" sz="2400" b="0" dirty="0">
                <a:latin typeface="Verdana" pitchFamily="36" charset="0"/>
                <a:ea typeface="+mn-ea"/>
              </a:rPr>
              <a:t>Which model is correct?</a:t>
            </a:r>
          </a:p>
        </p:txBody>
      </p:sp>
      <p:sp>
        <p:nvSpPr>
          <p:cNvPr id="7" name="Rectangle 6"/>
          <p:cNvSpPr>
            <a:spLocks noChangeArrowheads="1"/>
          </p:cNvSpPr>
          <p:nvPr/>
        </p:nvSpPr>
        <p:spPr bwMode="auto">
          <a:xfrm>
            <a:off x="458788" y="1962150"/>
            <a:ext cx="838041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b="0">
                <a:solidFill>
                  <a:srgbClr val="0000FF"/>
                </a:solidFill>
                <a:latin typeface="Verdana" pitchFamily="34" charset="0"/>
              </a:rPr>
              <a:t>Model 1: “</a:t>
            </a:r>
            <a:r>
              <a:rPr lang="en-US" altLang="en-US" b="0">
                <a:solidFill>
                  <a:srgbClr val="0000FF"/>
                </a:solidFill>
                <a:latin typeface="Century Gothic" pitchFamily="34" charset="0"/>
              </a:rPr>
              <a:t>A peer can be either a client or a server”</a:t>
            </a:r>
            <a:endParaRPr lang="en-US" altLang="en-US" sz="3000">
              <a:solidFill>
                <a:srgbClr val="0000FF"/>
              </a:solidFill>
              <a:latin typeface="Century Gothic" pitchFamily="34" charset="0"/>
            </a:endParaRPr>
          </a:p>
        </p:txBody>
      </p:sp>
      <p:sp>
        <p:nvSpPr>
          <p:cNvPr id="8" name="Rectangle 6"/>
          <p:cNvSpPr>
            <a:spLocks noChangeArrowheads="1"/>
          </p:cNvSpPr>
          <p:nvPr/>
        </p:nvSpPr>
        <p:spPr bwMode="auto">
          <a:xfrm>
            <a:off x="396875" y="2384425"/>
            <a:ext cx="8745538"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b="0">
                <a:solidFill>
                  <a:srgbClr val="0000FF"/>
                </a:solidFill>
                <a:latin typeface="Verdana" pitchFamily="34" charset="0"/>
              </a:rPr>
              <a:t>Model 2: “</a:t>
            </a:r>
            <a:r>
              <a:rPr lang="en-US" altLang="en-US" b="0">
                <a:solidFill>
                  <a:srgbClr val="0000FF"/>
                </a:solidFill>
                <a:latin typeface="Century Gothic" pitchFamily="34" charset="0"/>
              </a:rPr>
              <a:t>A peer can be a client as well as a server”</a:t>
            </a:r>
          </a:p>
          <a:p>
            <a:endParaRPr lang="en-US" altLang="en-US" b="0">
              <a:solidFill>
                <a:srgbClr val="0000FF"/>
              </a:solidFill>
              <a:latin typeface="Century Gothic" pitchFamily="34" charset="0"/>
            </a:endParaRPr>
          </a:p>
          <a:p>
            <a:endParaRPr lang="en-US" altLang="en-US" sz="3000">
              <a:solidFill>
                <a:srgbClr val="0000FF"/>
              </a:solidFill>
              <a:latin typeface="Century Gothic" pitchFamily="34" charset="0"/>
            </a:endParaRPr>
          </a:p>
        </p:txBody>
      </p:sp>
      <p:grpSp>
        <p:nvGrpSpPr>
          <p:cNvPr id="2" name="Gruppierung 22"/>
          <p:cNvGrpSpPr>
            <a:grpSpLocks/>
          </p:cNvGrpSpPr>
          <p:nvPr/>
        </p:nvGrpSpPr>
        <p:grpSpPr bwMode="auto">
          <a:xfrm>
            <a:off x="792163" y="3206750"/>
            <a:ext cx="2901950" cy="3089275"/>
            <a:chOff x="659770" y="3030509"/>
            <a:chExt cx="2902989" cy="3089318"/>
          </a:xfrm>
        </p:grpSpPr>
        <p:pic>
          <p:nvPicPr>
            <p:cNvPr id="10241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771" y="3030509"/>
              <a:ext cx="2902988" cy="1361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2413" name="Zusammenführen 9"/>
            <p:cNvSpPr>
              <a:spLocks noChangeArrowheads="1"/>
            </p:cNvSpPr>
            <p:nvPr/>
          </p:nvSpPr>
          <p:spPr bwMode="auto">
            <a:xfrm flipV="1">
              <a:off x="1880341" y="4734210"/>
              <a:ext cx="362873" cy="296919"/>
            </a:xfrm>
            <a:prstGeom prst="flowChartMerge">
              <a:avLst/>
            </a:prstGeom>
            <a:solidFill>
              <a:schemeClr val="bg1"/>
            </a:solidFill>
            <a:ln w="9525">
              <a:solidFill>
                <a:schemeClr val="tx1"/>
              </a:solidFill>
              <a:round/>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de-DE" altLang="en-US" sz="1800"/>
            </a:p>
          </p:txBody>
        </p:sp>
        <p:cxnSp>
          <p:nvCxnSpPr>
            <p:cNvPr id="102414" name="Gerade Verbindung 11"/>
            <p:cNvCxnSpPr>
              <a:cxnSpLocks noChangeShapeType="1"/>
            </p:cNvCxnSpPr>
            <p:nvPr/>
          </p:nvCxnSpPr>
          <p:spPr bwMode="auto">
            <a:xfrm rot="5400000">
              <a:off x="1865970" y="4554897"/>
              <a:ext cx="391616"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102415" name="Rechteck 13"/>
            <p:cNvSpPr>
              <a:spLocks noChangeArrowheads="1"/>
            </p:cNvSpPr>
            <p:nvPr/>
          </p:nvSpPr>
          <p:spPr bwMode="auto">
            <a:xfrm>
              <a:off x="659770" y="5328043"/>
              <a:ext cx="1220571" cy="791784"/>
            </a:xfrm>
            <a:prstGeom prst="rect">
              <a:avLst/>
            </a:prstGeom>
            <a:solidFill>
              <a:schemeClr val="bg1"/>
            </a:solidFill>
            <a:ln w="12700">
              <a:solidFill>
                <a:schemeClr val="tx1"/>
              </a:solidFill>
              <a:round/>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de-DE" altLang="en-US" sz="1800"/>
                <a:t>Client</a:t>
              </a:r>
            </a:p>
          </p:txBody>
        </p:sp>
        <p:sp>
          <p:nvSpPr>
            <p:cNvPr id="102416" name="Rechteck 14"/>
            <p:cNvSpPr>
              <a:spLocks noChangeArrowheads="1"/>
            </p:cNvSpPr>
            <p:nvPr/>
          </p:nvSpPr>
          <p:spPr bwMode="auto">
            <a:xfrm>
              <a:off x="2243214" y="5328043"/>
              <a:ext cx="1220571" cy="791784"/>
            </a:xfrm>
            <a:prstGeom prst="rect">
              <a:avLst/>
            </a:prstGeom>
            <a:solidFill>
              <a:schemeClr val="bg1"/>
            </a:solidFill>
            <a:ln w="12700">
              <a:solidFill>
                <a:schemeClr val="tx1"/>
              </a:solidFill>
              <a:round/>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de-DE" altLang="en-US" sz="1800"/>
                <a:t>Server</a:t>
              </a:r>
            </a:p>
          </p:txBody>
        </p:sp>
        <p:cxnSp>
          <p:nvCxnSpPr>
            <p:cNvPr id="102417" name="Gerade Verbindung 16"/>
            <p:cNvCxnSpPr>
              <a:cxnSpLocks noChangeShapeType="1"/>
            </p:cNvCxnSpPr>
            <p:nvPr/>
          </p:nvCxnSpPr>
          <p:spPr bwMode="auto">
            <a:xfrm>
              <a:off x="973161" y="5031129"/>
              <a:ext cx="2028793"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02418" name="Gerade Verbindung 19"/>
            <p:cNvCxnSpPr>
              <a:cxnSpLocks noChangeShapeType="1"/>
            </p:cNvCxnSpPr>
            <p:nvPr/>
          </p:nvCxnSpPr>
          <p:spPr bwMode="auto">
            <a:xfrm rot="5400000">
              <a:off x="2853497" y="5179586"/>
              <a:ext cx="296914"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02419" name="Gerade Verbindung 21"/>
            <p:cNvCxnSpPr>
              <a:cxnSpLocks noChangeShapeType="1"/>
            </p:cNvCxnSpPr>
            <p:nvPr/>
          </p:nvCxnSpPr>
          <p:spPr bwMode="auto">
            <a:xfrm rot="5400000">
              <a:off x="824704" y="5179586"/>
              <a:ext cx="296914"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
        <p:nvSpPr>
          <p:cNvPr id="24" name="Textfeld 23"/>
          <p:cNvSpPr txBox="1">
            <a:spLocks noChangeArrowheads="1"/>
          </p:cNvSpPr>
          <p:nvPr/>
        </p:nvSpPr>
        <p:spPr bwMode="auto">
          <a:xfrm>
            <a:off x="5522913" y="4781550"/>
            <a:ext cx="939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6000" b="0">
                <a:solidFill>
                  <a:schemeClr val="bg2"/>
                </a:solidFill>
                <a:latin typeface="Zapf Dingbats" charset="2"/>
              </a:rPr>
              <a:t>✔</a:t>
            </a:r>
            <a:endParaRPr lang="de-DE" altLang="en-US" sz="6000">
              <a:solidFill>
                <a:schemeClr val="bg2"/>
              </a:solidFill>
            </a:endParaRPr>
          </a:p>
        </p:txBody>
      </p:sp>
      <p:sp>
        <p:nvSpPr>
          <p:cNvPr id="26" name="Textfeld 25"/>
          <p:cNvSpPr txBox="1">
            <a:spLocks noChangeArrowheads="1"/>
          </p:cNvSpPr>
          <p:nvPr/>
        </p:nvSpPr>
        <p:spPr bwMode="auto">
          <a:xfrm>
            <a:off x="4402138" y="4181475"/>
            <a:ext cx="696912"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de-DE" altLang="en-US" sz="8000"/>
              <a:t>?</a:t>
            </a:r>
          </a:p>
        </p:txBody>
      </p:sp>
      <p:sp>
        <p:nvSpPr>
          <p:cNvPr id="27" name="Textfeld 26"/>
          <p:cNvSpPr txBox="1">
            <a:spLocks noChangeArrowheads="1"/>
          </p:cNvSpPr>
          <p:nvPr/>
        </p:nvSpPr>
        <p:spPr bwMode="auto">
          <a:xfrm>
            <a:off x="266700" y="4743450"/>
            <a:ext cx="9858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de-DE" altLang="en-US" sz="1800"/>
              <a:t>Model 1</a:t>
            </a:r>
          </a:p>
        </p:txBody>
      </p:sp>
      <p:sp>
        <p:nvSpPr>
          <p:cNvPr id="28" name="Textfeld 27"/>
          <p:cNvSpPr txBox="1">
            <a:spLocks noChangeArrowheads="1"/>
          </p:cNvSpPr>
          <p:nvPr/>
        </p:nvSpPr>
        <p:spPr bwMode="auto">
          <a:xfrm>
            <a:off x="8027988" y="5022850"/>
            <a:ext cx="987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de-DE" altLang="en-US" sz="1800"/>
              <a:t>Model 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4473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P spid="8" grpId="0" build="p" autoUpdateAnimBg="0"/>
      <p:bldP spid="24" grpId="0"/>
      <p:bldP spid="26" grpId="0"/>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r>
              <a:rPr lang="en-US" dirty="0"/>
              <a:t>Designer select </a:t>
            </a:r>
            <a:r>
              <a:rPr lang="en-US" dirty="0" smtClean="0"/>
              <a:t>the following strategies </a:t>
            </a:r>
            <a:r>
              <a:rPr lang="en-US" dirty="0"/>
              <a:t>for building the system </a:t>
            </a:r>
            <a:endParaRPr lang="en-US" dirty="0" smtClean="0"/>
          </a:p>
          <a:p>
            <a:pPr lvl="1"/>
            <a:r>
              <a:rPr lang="en-US" dirty="0" smtClean="0"/>
              <a:t>the </a:t>
            </a:r>
            <a:r>
              <a:rPr lang="en-US" dirty="0"/>
              <a:t>hardware/software strategy</a:t>
            </a:r>
          </a:p>
          <a:p>
            <a:pPr lvl="1"/>
            <a:r>
              <a:rPr lang="en-US" dirty="0"/>
              <a:t>the persistent data management strategy</a:t>
            </a:r>
          </a:p>
          <a:p>
            <a:pPr lvl="1"/>
            <a:r>
              <a:rPr lang="en-US" dirty="0"/>
              <a:t>the global control flow</a:t>
            </a:r>
          </a:p>
          <a:p>
            <a:pPr lvl="1"/>
            <a:r>
              <a:rPr lang="en-US" dirty="0"/>
              <a:t> the access control policy</a:t>
            </a:r>
          </a:p>
          <a:p>
            <a:pPr lvl="1"/>
            <a:r>
              <a:rPr lang="en-US" dirty="0"/>
              <a:t>the handling of boundary conditions</a:t>
            </a:r>
            <a:r>
              <a:rPr lang="en-US" dirty="0" smtClean="0"/>
              <a:t>.</a:t>
            </a:r>
          </a:p>
          <a:p>
            <a:r>
              <a:rPr lang="en-US" dirty="0"/>
              <a:t>The result of system design is a model that includes a subsystem decomposition </a:t>
            </a:r>
            <a:r>
              <a:rPr lang="en-US" dirty="0" smtClean="0"/>
              <a:t>and a </a:t>
            </a:r>
            <a:r>
              <a:rPr lang="en-US" dirty="0"/>
              <a:t>clear description of each of these strategies.</a:t>
            </a:r>
          </a:p>
          <a:p>
            <a:pPr marL="0" indent="0">
              <a:buNone/>
            </a:pPr>
            <a:endParaRPr lang="en-US" dirty="0"/>
          </a:p>
        </p:txBody>
      </p:sp>
    </p:spTree>
    <p:extLst>
      <p:ext uri="{BB962C8B-B14F-4D97-AF65-F5344CB8AC3E}">
        <p14:creationId xmlns:p14="http://schemas.microsoft.com/office/powerpoint/2010/main" val="25775063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ltLang="en-US" smtClean="0">
                <a:ea typeface="ＭＳ Ｐゴシック" pitchFamily="34" charset="-128"/>
              </a:rPr>
              <a:t>3-Layer-Architectural Style</a:t>
            </a:r>
            <a:br>
              <a:rPr lang="en-US" altLang="en-US" smtClean="0">
                <a:ea typeface="ＭＳ Ｐゴシック" pitchFamily="34" charset="-128"/>
              </a:rPr>
            </a:br>
            <a:r>
              <a:rPr lang="en-US" altLang="en-US" smtClean="0">
                <a:ea typeface="ＭＳ Ｐゴシック" pitchFamily="34" charset="-128"/>
              </a:rPr>
              <a:t>3-Tier Architecture</a:t>
            </a:r>
          </a:p>
        </p:txBody>
      </p:sp>
      <p:sp>
        <p:nvSpPr>
          <p:cNvPr id="279555" name="Rectangle 3"/>
          <p:cNvSpPr>
            <a:spLocks noGrp="1" noChangeArrowheads="1"/>
          </p:cNvSpPr>
          <p:nvPr>
            <p:ph type="body" idx="1"/>
          </p:nvPr>
        </p:nvSpPr>
        <p:spPr>
          <a:xfrm>
            <a:off x="533400" y="1358900"/>
            <a:ext cx="8001000" cy="4257675"/>
          </a:xfrm>
        </p:spPr>
        <p:txBody>
          <a:bodyPr/>
          <a:lstStyle/>
          <a:p>
            <a:pPr>
              <a:buFont typeface="Times" charset="0"/>
              <a:buNone/>
            </a:pPr>
            <a:r>
              <a:rPr lang="en-US" altLang="en-US" dirty="0" smtClean="0">
                <a:solidFill>
                  <a:srgbClr val="FF0000"/>
                </a:solidFill>
                <a:latin typeface="Arial" pitchFamily="34" charset="0"/>
                <a:ea typeface="ＭＳ Ｐゴシック" pitchFamily="34" charset="-128"/>
              </a:rPr>
              <a:t>Definition: 3-Layer Architectural Style</a:t>
            </a:r>
            <a:endParaRPr lang="en-US" altLang="en-US" dirty="0" smtClean="0">
              <a:latin typeface="Helvetica" charset="0"/>
              <a:ea typeface="ＭＳ Ｐゴシック" pitchFamily="34" charset="-128"/>
            </a:endParaRPr>
          </a:p>
          <a:p>
            <a:pPr lvl="1"/>
            <a:r>
              <a:rPr lang="en-US" altLang="en-US" dirty="0" smtClean="0">
                <a:latin typeface="Helvetica" charset="0"/>
                <a:ea typeface="ＭＳ Ｐゴシック" pitchFamily="34" charset="-128"/>
              </a:rPr>
              <a:t>An architectural style, where an application consists of 3 hierarchically ordered subsystems</a:t>
            </a:r>
          </a:p>
          <a:p>
            <a:pPr lvl="2"/>
            <a:r>
              <a:rPr lang="en-US" altLang="en-US" dirty="0" smtClean="0">
                <a:latin typeface="Helvetica" charset="0"/>
                <a:ea typeface="ＭＳ Ｐゴシック" pitchFamily="34" charset="-128"/>
              </a:rPr>
              <a:t>A user interface, middleware and a database system</a:t>
            </a:r>
          </a:p>
          <a:p>
            <a:pPr lvl="2"/>
            <a:r>
              <a:rPr lang="en-US" altLang="en-US" dirty="0" smtClean="0">
                <a:latin typeface="Helvetica" charset="0"/>
                <a:ea typeface="ＭＳ Ｐゴシック" pitchFamily="34" charset="-128"/>
              </a:rPr>
              <a:t>The middleware subsystem services data requests between the user interface and the database subsystem</a:t>
            </a:r>
          </a:p>
          <a:p>
            <a:pPr>
              <a:buFont typeface="Times" charset="0"/>
              <a:buNone/>
            </a:pPr>
            <a:r>
              <a:rPr lang="en-US" altLang="en-US" dirty="0" smtClean="0">
                <a:solidFill>
                  <a:srgbClr val="FF0000"/>
                </a:solidFill>
                <a:latin typeface="Arial" pitchFamily="34" charset="0"/>
                <a:ea typeface="ＭＳ Ｐゴシック" pitchFamily="34" charset="-128"/>
              </a:rPr>
              <a:t>Definition: 3-Tier Architecture</a:t>
            </a:r>
            <a:endParaRPr lang="en-US" altLang="en-US" dirty="0" smtClean="0">
              <a:latin typeface="Arial" pitchFamily="34" charset="0"/>
              <a:ea typeface="ＭＳ Ｐゴシック" pitchFamily="34" charset="-128"/>
            </a:endParaRPr>
          </a:p>
          <a:p>
            <a:pPr lvl="1"/>
            <a:r>
              <a:rPr lang="en-US" altLang="en-US" dirty="0" smtClean="0">
                <a:latin typeface="Helvetica" charset="0"/>
                <a:ea typeface="ＭＳ Ｐゴシック" pitchFamily="34" charset="-128"/>
              </a:rPr>
              <a:t>A software architecture where the 3 layers are allocated on 3 separate hardware nodes</a:t>
            </a:r>
          </a:p>
          <a:p>
            <a:r>
              <a:rPr lang="en-US" altLang="en-US" dirty="0" smtClean="0">
                <a:latin typeface="Helvetica" charset="0"/>
                <a:ea typeface="ＭＳ Ｐゴシック" pitchFamily="34" charset="-128"/>
              </a:rPr>
              <a:t>Note: </a:t>
            </a:r>
            <a:r>
              <a:rPr lang="en-US" altLang="en-US" dirty="0" smtClean="0">
                <a:solidFill>
                  <a:srgbClr val="FF0000"/>
                </a:solidFill>
                <a:latin typeface="Arial" pitchFamily="34" charset="0"/>
                <a:ea typeface="ＭＳ Ｐゴシック" pitchFamily="34" charset="-128"/>
              </a:rPr>
              <a:t>Layer </a:t>
            </a:r>
            <a:r>
              <a:rPr lang="en-US" altLang="en-US" dirty="0" smtClean="0">
                <a:latin typeface="Arial" pitchFamily="34" charset="0"/>
                <a:ea typeface="ＭＳ Ｐゴシック" pitchFamily="34" charset="-128"/>
              </a:rPr>
              <a:t>is a type (e.g. class, subsystem)</a:t>
            </a:r>
            <a:r>
              <a:rPr lang="en-US" altLang="en-US" b="1" i="1" dirty="0" smtClean="0">
                <a:latin typeface="Arial" pitchFamily="34" charset="0"/>
                <a:ea typeface="ＭＳ Ｐゴシック" pitchFamily="34" charset="-128"/>
              </a:rPr>
              <a:t> </a:t>
            </a:r>
            <a:r>
              <a:rPr lang="en-US" altLang="en-US" dirty="0" smtClean="0">
                <a:latin typeface="Helvetica" charset="0"/>
                <a:ea typeface="ＭＳ Ｐゴシック" pitchFamily="34" charset="-128"/>
              </a:rPr>
              <a:t>and </a:t>
            </a:r>
            <a:r>
              <a:rPr lang="en-US" altLang="en-US" dirty="0" smtClean="0">
                <a:solidFill>
                  <a:srgbClr val="FF0000"/>
                </a:solidFill>
                <a:latin typeface="Arial" pitchFamily="34" charset="0"/>
                <a:ea typeface="ＭＳ Ｐゴシック" pitchFamily="34" charset="-128"/>
              </a:rPr>
              <a:t>Tier</a:t>
            </a:r>
            <a:r>
              <a:rPr lang="en-US" altLang="en-US" dirty="0" smtClean="0">
                <a:latin typeface="Helvetica" charset="0"/>
                <a:ea typeface="ＭＳ Ｐゴシック" pitchFamily="34" charset="-128"/>
              </a:rPr>
              <a:t>  is an instance (e.g. object, hardware node)</a:t>
            </a:r>
          </a:p>
          <a:p>
            <a:r>
              <a:rPr lang="en-US" altLang="en-US" dirty="0" smtClean="0">
                <a:latin typeface="Helvetica" charset="0"/>
                <a:ea typeface="ＭＳ Ｐゴシック" pitchFamily="34" charset="-128"/>
              </a:rPr>
              <a:t>Layer and Tier are often used interchangeably.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95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7955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7955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7955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7955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27955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955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95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0538" y="4991100"/>
            <a:ext cx="1128712"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31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1338" y="5005388"/>
            <a:ext cx="1128712"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1076" name="Rectangle 4"/>
          <p:cNvSpPr>
            <a:spLocks noGrp="1" noChangeArrowheads="1"/>
          </p:cNvSpPr>
          <p:nvPr>
            <p:ph type="title"/>
          </p:nvPr>
        </p:nvSpPr>
        <p:spPr>
          <a:xfrm>
            <a:off x="142875" y="222250"/>
            <a:ext cx="9144000" cy="863600"/>
          </a:xfrm>
          <a:noFill/>
        </p:spPr>
        <p:txBody>
          <a:bodyPr/>
          <a:lstStyle/>
          <a:p>
            <a:r>
              <a:rPr lang="en-US" altLang="en-US" smtClean="0">
                <a:ea typeface="ＭＳ Ｐゴシック" pitchFamily="34" charset="-128"/>
              </a:rPr>
              <a:t>Virtual Machines in 3-Layer Architectural Style </a:t>
            </a:r>
          </a:p>
        </p:txBody>
      </p:sp>
      <p:sp>
        <p:nvSpPr>
          <p:cNvPr id="131077" name="Rectangle 5"/>
          <p:cNvSpPr>
            <a:spLocks noGrp="1" noChangeArrowheads="1"/>
          </p:cNvSpPr>
          <p:nvPr>
            <p:ph type="body" idx="1"/>
          </p:nvPr>
        </p:nvSpPr>
        <p:spPr>
          <a:xfrm>
            <a:off x="255588" y="1295400"/>
            <a:ext cx="8888412" cy="1260475"/>
          </a:xfrm>
          <a:noFill/>
        </p:spPr>
        <p:txBody>
          <a:bodyPr/>
          <a:lstStyle/>
          <a:p>
            <a:pPr>
              <a:buFont typeface="Times" charset="0"/>
              <a:buNone/>
            </a:pPr>
            <a:r>
              <a:rPr lang="en-US" altLang="en-US" smtClean="0">
                <a:ea typeface="ＭＳ Ｐゴシック" pitchFamily="34" charset="-128"/>
              </a:rPr>
              <a:t>A 3-Layer Architectural Style is a hierarchy of 3 virtual machines usually called presentation, application and data layer</a:t>
            </a:r>
          </a:p>
        </p:txBody>
      </p:sp>
      <p:sp>
        <p:nvSpPr>
          <p:cNvPr id="131078" name="Rectangle 6"/>
          <p:cNvSpPr>
            <a:spLocks noChangeArrowheads="1"/>
          </p:cNvSpPr>
          <p:nvPr/>
        </p:nvSpPr>
        <p:spPr bwMode="auto">
          <a:xfrm>
            <a:off x="1171575" y="4946650"/>
            <a:ext cx="5130800" cy="10810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131079" name="Rectangle 7"/>
          <p:cNvSpPr>
            <a:spLocks noChangeArrowheads="1"/>
          </p:cNvSpPr>
          <p:nvPr/>
        </p:nvSpPr>
        <p:spPr bwMode="auto">
          <a:xfrm>
            <a:off x="6683375" y="5305425"/>
            <a:ext cx="14859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300" b="0">
                <a:solidFill>
                  <a:srgbClr val="000000"/>
                </a:solidFill>
              </a:rPr>
              <a:t>Data Layer</a:t>
            </a:r>
          </a:p>
        </p:txBody>
      </p:sp>
      <p:pic>
        <p:nvPicPr>
          <p:cNvPr id="13108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5525" y="2971800"/>
            <a:ext cx="247967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1081" name="Rectangle 14"/>
          <p:cNvSpPr>
            <a:spLocks noChangeArrowheads="1"/>
          </p:cNvSpPr>
          <p:nvPr/>
        </p:nvSpPr>
        <p:spPr bwMode="auto">
          <a:xfrm>
            <a:off x="6445250" y="2928938"/>
            <a:ext cx="2379663"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300" b="0">
                <a:solidFill>
                  <a:srgbClr val="000000"/>
                </a:solidFill>
              </a:rPr>
              <a:t>Presentation Layer</a:t>
            </a:r>
          </a:p>
          <a:p>
            <a:r>
              <a:rPr lang="en-US" altLang="en-US" sz="2300" b="0">
                <a:solidFill>
                  <a:srgbClr val="000000"/>
                </a:solidFill>
              </a:rPr>
              <a:t>(Client Layer)</a:t>
            </a:r>
          </a:p>
        </p:txBody>
      </p:sp>
      <p:sp>
        <p:nvSpPr>
          <p:cNvPr id="131082" name="Rectangle 15"/>
          <p:cNvSpPr>
            <a:spLocks noChangeArrowheads="1"/>
          </p:cNvSpPr>
          <p:nvPr/>
        </p:nvSpPr>
        <p:spPr bwMode="auto">
          <a:xfrm>
            <a:off x="1171575" y="2868613"/>
            <a:ext cx="5130800" cy="103663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131083" name="Rectangle 16"/>
          <p:cNvSpPr>
            <a:spLocks noChangeArrowheads="1"/>
          </p:cNvSpPr>
          <p:nvPr/>
        </p:nvSpPr>
        <p:spPr bwMode="auto">
          <a:xfrm>
            <a:off x="6445250" y="3879850"/>
            <a:ext cx="2314575"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r>
              <a:rPr lang="en-US" altLang="en-US" sz="2300" b="0">
                <a:solidFill>
                  <a:srgbClr val="000000"/>
                </a:solidFill>
              </a:rPr>
              <a:t>Application Layer</a:t>
            </a:r>
          </a:p>
          <a:p>
            <a:r>
              <a:rPr lang="en-US" altLang="en-US" sz="2300" b="0">
                <a:solidFill>
                  <a:srgbClr val="000000"/>
                </a:solidFill>
              </a:rPr>
              <a:t>(Middleware, </a:t>
            </a:r>
          </a:p>
          <a:p>
            <a:r>
              <a:rPr lang="en-US" altLang="en-US" sz="2300" b="0">
                <a:solidFill>
                  <a:srgbClr val="000000"/>
                </a:solidFill>
              </a:rPr>
              <a:t>Business Logic)</a:t>
            </a:r>
          </a:p>
        </p:txBody>
      </p:sp>
      <p:grpSp>
        <p:nvGrpSpPr>
          <p:cNvPr id="131084" name="Group 17"/>
          <p:cNvGrpSpPr>
            <a:grpSpLocks/>
          </p:cNvGrpSpPr>
          <p:nvPr/>
        </p:nvGrpSpPr>
        <p:grpSpPr bwMode="auto">
          <a:xfrm>
            <a:off x="1171575" y="3906838"/>
            <a:ext cx="5130800" cy="1036637"/>
            <a:chOff x="936" y="2632"/>
            <a:chExt cx="3232" cy="653"/>
          </a:xfrm>
        </p:grpSpPr>
        <p:pic>
          <p:nvPicPr>
            <p:cNvPr id="131088"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0" y="2673"/>
              <a:ext cx="711"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31089"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7" y="2673"/>
              <a:ext cx="711"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1090" name="Rectangle 20"/>
            <p:cNvSpPr>
              <a:spLocks noChangeArrowheads="1"/>
            </p:cNvSpPr>
            <p:nvPr/>
          </p:nvSpPr>
          <p:spPr bwMode="auto">
            <a:xfrm>
              <a:off x="936" y="2632"/>
              <a:ext cx="3232" cy="65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grpSp>
      <p:sp>
        <p:nvSpPr>
          <p:cNvPr id="131085" name="Rectangle 21"/>
          <p:cNvSpPr>
            <a:spLocks noChangeArrowheads="1"/>
          </p:cNvSpPr>
          <p:nvPr/>
        </p:nvSpPr>
        <p:spPr bwMode="auto">
          <a:xfrm>
            <a:off x="1171575" y="6027738"/>
            <a:ext cx="5140325" cy="59848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sz="1800"/>
          </a:p>
        </p:txBody>
      </p:sp>
      <p:sp>
        <p:nvSpPr>
          <p:cNvPr id="131086" name="Rectangle 22"/>
          <p:cNvSpPr>
            <a:spLocks noChangeArrowheads="1"/>
          </p:cNvSpPr>
          <p:nvPr/>
        </p:nvSpPr>
        <p:spPr bwMode="auto">
          <a:xfrm>
            <a:off x="6440488" y="6146800"/>
            <a:ext cx="2389187" cy="5810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nSpc>
                <a:spcPct val="70000"/>
              </a:lnSpc>
            </a:pPr>
            <a:r>
              <a:rPr lang="en-US" altLang="en-US" sz="2300">
                <a:solidFill>
                  <a:srgbClr val="000000"/>
                </a:solidFill>
              </a:rPr>
              <a:t>Existing  System</a:t>
            </a:r>
            <a:br>
              <a:rPr lang="en-US" altLang="en-US" sz="2300">
                <a:solidFill>
                  <a:srgbClr val="000000"/>
                </a:solidFill>
              </a:rPr>
            </a:br>
            <a:r>
              <a:rPr lang="en-US" altLang="en-US" sz="2300">
                <a:solidFill>
                  <a:srgbClr val="000000"/>
                </a:solidFill>
              </a:rPr>
              <a:t>     </a:t>
            </a:r>
            <a:endParaRPr lang="en-US" altLang="en-US" sz="2300" b="0">
              <a:solidFill>
                <a:srgbClr val="000000"/>
              </a:solidFill>
            </a:endParaRPr>
          </a:p>
        </p:txBody>
      </p:sp>
      <p:sp>
        <p:nvSpPr>
          <p:cNvPr id="283671" name="AutoShape 23"/>
          <p:cNvSpPr>
            <a:spLocks noChangeArrowheads="1"/>
          </p:cNvSpPr>
          <p:nvPr/>
        </p:nvSpPr>
        <p:spPr bwMode="auto">
          <a:xfrm>
            <a:off x="1754188" y="6146800"/>
            <a:ext cx="4254500" cy="479425"/>
          </a:xfrm>
          <a:prstGeom prst="cloudCallout">
            <a:avLst>
              <a:gd name="adj1" fmla="val -25148"/>
              <a:gd name="adj2" fmla="val 45032"/>
            </a:avLst>
          </a:prstGeom>
          <a:solidFill>
            <a:schemeClr val="bg1"/>
          </a:solidFill>
          <a:ln w="12700">
            <a:solidFill>
              <a:schemeClr val="tx1"/>
            </a:solidFill>
            <a:round/>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1800"/>
              <a:t>Operating System, Libraries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36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71"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altLang="en-US" smtClean="0">
                <a:ea typeface="ＭＳ Ｐゴシック" pitchFamily="34" charset="-128"/>
              </a:rPr>
              <a:t>Example of a 3-Layer Architectural Style</a:t>
            </a:r>
          </a:p>
        </p:txBody>
      </p:sp>
      <p:sp>
        <p:nvSpPr>
          <p:cNvPr id="133123" name="Rectangle 3"/>
          <p:cNvSpPr>
            <a:spLocks noGrp="1" noChangeArrowheads="1"/>
          </p:cNvSpPr>
          <p:nvPr>
            <p:ph type="body" idx="1"/>
          </p:nvPr>
        </p:nvSpPr>
        <p:spPr>
          <a:xfrm>
            <a:off x="533400" y="1295400"/>
            <a:ext cx="8001000" cy="2189163"/>
          </a:xfrm>
        </p:spPr>
        <p:txBody>
          <a:bodyPr/>
          <a:lstStyle/>
          <a:p>
            <a:r>
              <a:rPr lang="en-US" altLang="en-US" smtClean="0">
                <a:latin typeface="Helvetica" charset="0"/>
                <a:ea typeface="ＭＳ Ｐゴシック" pitchFamily="34" charset="-128"/>
              </a:rPr>
              <a:t>Three-Layer architectural style are often used for the development of Websites:</a:t>
            </a:r>
          </a:p>
          <a:p>
            <a:pPr lvl="1">
              <a:buFont typeface="Times" charset="0"/>
              <a:buNone/>
            </a:pPr>
            <a:r>
              <a:rPr lang="en-US" altLang="en-US" smtClean="0">
                <a:latin typeface="Helvetica" charset="0"/>
                <a:ea typeface="ＭＳ Ｐゴシック" pitchFamily="34" charset="-128"/>
              </a:rPr>
              <a:t>1. The </a:t>
            </a:r>
            <a:r>
              <a:rPr lang="en-US" altLang="en-US" smtClean="0">
                <a:solidFill>
                  <a:srgbClr val="FF0000"/>
                </a:solidFill>
                <a:latin typeface="Helvetica" charset="0"/>
                <a:ea typeface="ＭＳ Ｐゴシック" pitchFamily="34" charset="-128"/>
              </a:rPr>
              <a:t>Web Browser</a:t>
            </a:r>
            <a:r>
              <a:rPr lang="en-US" altLang="en-US" smtClean="0">
                <a:latin typeface="Helvetica" charset="0"/>
                <a:ea typeface="ＭＳ Ｐゴシック" pitchFamily="34" charset="-128"/>
              </a:rPr>
              <a:t> implements the user interface </a:t>
            </a:r>
          </a:p>
          <a:p>
            <a:pPr lvl="1">
              <a:buFont typeface="Times" charset="0"/>
              <a:buNone/>
            </a:pPr>
            <a:r>
              <a:rPr lang="en-US" altLang="en-US" smtClean="0">
                <a:latin typeface="Helvetica" charset="0"/>
                <a:ea typeface="ＭＳ Ｐゴシック" pitchFamily="34" charset="-128"/>
              </a:rPr>
              <a:t>2. The </a:t>
            </a:r>
            <a:r>
              <a:rPr lang="en-US" altLang="en-US" smtClean="0">
                <a:solidFill>
                  <a:srgbClr val="FF0000"/>
                </a:solidFill>
                <a:latin typeface="Helvetica" charset="0"/>
                <a:ea typeface="ＭＳ Ｐゴシック" pitchFamily="34" charset="-128"/>
              </a:rPr>
              <a:t>Web Server</a:t>
            </a:r>
            <a:r>
              <a:rPr lang="en-US" altLang="en-US" smtClean="0">
                <a:solidFill>
                  <a:srgbClr val="0028B8"/>
                </a:solidFill>
                <a:latin typeface="Helvetica" charset="0"/>
                <a:ea typeface="ＭＳ Ｐゴシック" pitchFamily="34" charset="-128"/>
              </a:rPr>
              <a:t> </a:t>
            </a:r>
            <a:r>
              <a:rPr lang="en-US" altLang="en-US" smtClean="0">
                <a:latin typeface="Helvetica" charset="0"/>
                <a:ea typeface="ＭＳ Ｐゴシック" pitchFamily="34" charset="-128"/>
              </a:rPr>
              <a:t>serves requests from the web browser</a:t>
            </a:r>
          </a:p>
          <a:p>
            <a:pPr lvl="1">
              <a:buFont typeface="Times" charset="0"/>
              <a:buNone/>
            </a:pPr>
            <a:r>
              <a:rPr lang="en-US" altLang="en-US" smtClean="0">
                <a:latin typeface="Helvetica" charset="0"/>
                <a:ea typeface="ＭＳ Ｐゴシック" pitchFamily="34" charset="-128"/>
              </a:rPr>
              <a:t>3. The </a:t>
            </a:r>
            <a:r>
              <a:rPr lang="en-US" altLang="en-US" smtClean="0">
                <a:solidFill>
                  <a:srgbClr val="FF0000"/>
                </a:solidFill>
                <a:latin typeface="Helvetica" charset="0"/>
                <a:ea typeface="ＭＳ Ｐゴシック" pitchFamily="34" charset="-128"/>
              </a:rPr>
              <a:t>Database</a:t>
            </a:r>
            <a:r>
              <a:rPr lang="en-US" altLang="en-US" smtClean="0">
                <a:solidFill>
                  <a:srgbClr val="0028B8"/>
                </a:solidFill>
                <a:latin typeface="Helvetica" charset="0"/>
                <a:ea typeface="ＭＳ Ｐゴシック" pitchFamily="34" charset="-128"/>
              </a:rPr>
              <a:t> </a:t>
            </a:r>
            <a:r>
              <a:rPr lang="en-US" altLang="en-US" smtClean="0">
                <a:latin typeface="Helvetica" charset="0"/>
                <a:ea typeface="ＭＳ Ｐゴシック" pitchFamily="34" charset="-128"/>
              </a:rPr>
              <a:t>manages and provides access to the persistent data.</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en-US" altLang="en-US" smtClean="0">
                <a:ea typeface="ＭＳ Ｐゴシック" pitchFamily="34" charset="-128"/>
              </a:rPr>
              <a:t>Example of a 4-Layer Architectural Style</a:t>
            </a:r>
          </a:p>
        </p:txBody>
      </p:sp>
      <p:sp>
        <p:nvSpPr>
          <p:cNvPr id="287747" name="Rectangle 3"/>
          <p:cNvSpPr>
            <a:spLocks noGrp="1" noChangeArrowheads="1"/>
          </p:cNvSpPr>
          <p:nvPr>
            <p:ph type="body" idx="1"/>
          </p:nvPr>
        </p:nvSpPr>
        <p:spPr/>
        <p:txBody>
          <a:bodyPr/>
          <a:lstStyle/>
          <a:p>
            <a:pPr marL="457200" indent="-457200">
              <a:buFont typeface="Times" charset="0"/>
              <a:buNone/>
            </a:pPr>
            <a:r>
              <a:rPr lang="en-US" altLang="en-US" smtClean="0">
                <a:latin typeface="Helvetica" charset="0"/>
                <a:ea typeface="ＭＳ Ｐゴシック" pitchFamily="34" charset="-128"/>
              </a:rPr>
              <a:t>4-Layer-architectural styles (4-Tier Architectures) are usually used for the development of electronic commerce sites. The layers are</a:t>
            </a:r>
          </a:p>
          <a:p>
            <a:pPr marL="838200" lvl="1" indent="-381000">
              <a:buFont typeface="Arial" pitchFamily="34" charset="0"/>
              <a:buAutoNum type="arabicPeriod"/>
            </a:pPr>
            <a:r>
              <a:rPr lang="en-US" altLang="en-US" smtClean="0">
                <a:latin typeface="Helvetica" charset="0"/>
                <a:ea typeface="ＭＳ Ｐゴシック" pitchFamily="34" charset="-128"/>
              </a:rPr>
              <a:t>The </a:t>
            </a:r>
            <a:r>
              <a:rPr lang="en-US" altLang="en-US" smtClean="0">
                <a:solidFill>
                  <a:srgbClr val="FF0000"/>
                </a:solidFill>
                <a:latin typeface="Helvetica" charset="0"/>
                <a:ea typeface="ＭＳ Ｐゴシック" pitchFamily="34" charset="-128"/>
              </a:rPr>
              <a:t>Web Browser,</a:t>
            </a:r>
            <a:r>
              <a:rPr lang="en-US" altLang="en-US" smtClean="0">
                <a:latin typeface="Helvetica" charset="0"/>
                <a:ea typeface="ＭＳ Ｐゴシック" pitchFamily="34" charset="-128"/>
              </a:rPr>
              <a:t> providing the user interface</a:t>
            </a:r>
          </a:p>
          <a:p>
            <a:pPr marL="838200" lvl="1" indent="-381000">
              <a:buFont typeface="Arial" pitchFamily="34" charset="0"/>
              <a:buAutoNum type="arabicPeriod"/>
            </a:pPr>
            <a:r>
              <a:rPr lang="en-US" altLang="en-US" smtClean="0">
                <a:latin typeface="Helvetica" charset="0"/>
                <a:ea typeface="ＭＳ Ｐゴシック" pitchFamily="34" charset="-128"/>
              </a:rPr>
              <a:t>A </a:t>
            </a:r>
            <a:r>
              <a:rPr lang="en-US" altLang="en-US" smtClean="0">
                <a:solidFill>
                  <a:srgbClr val="FF0000"/>
                </a:solidFill>
                <a:latin typeface="Helvetica" charset="0"/>
                <a:ea typeface="ＭＳ Ｐゴシック" pitchFamily="34" charset="-128"/>
              </a:rPr>
              <a:t>Web Server,</a:t>
            </a:r>
            <a:r>
              <a:rPr lang="en-US" altLang="en-US" smtClean="0">
                <a:latin typeface="Helvetica" charset="0"/>
                <a:ea typeface="ＭＳ Ｐゴシック" pitchFamily="34" charset="-128"/>
              </a:rPr>
              <a:t> serving static HTML requests</a:t>
            </a:r>
          </a:p>
          <a:p>
            <a:pPr marL="838200" lvl="1" indent="-381000">
              <a:buFont typeface="Arial" pitchFamily="34" charset="0"/>
              <a:buAutoNum type="arabicPeriod"/>
            </a:pPr>
            <a:r>
              <a:rPr lang="en-US" altLang="en-US" smtClean="0">
                <a:latin typeface="Helvetica" charset="0"/>
                <a:ea typeface="ＭＳ Ｐゴシック" pitchFamily="34" charset="-128"/>
              </a:rPr>
              <a:t>An </a:t>
            </a:r>
            <a:r>
              <a:rPr lang="en-US" altLang="en-US" smtClean="0">
                <a:solidFill>
                  <a:srgbClr val="FF0000"/>
                </a:solidFill>
                <a:latin typeface="Helvetica" charset="0"/>
                <a:ea typeface="ＭＳ Ｐゴシック" pitchFamily="34" charset="-128"/>
              </a:rPr>
              <a:t>Application Server,</a:t>
            </a:r>
            <a:r>
              <a:rPr lang="en-US" altLang="en-US" smtClean="0">
                <a:latin typeface="Helvetica" charset="0"/>
                <a:ea typeface="ＭＳ Ｐゴシック" pitchFamily="34" charset="-128"/>
              </a:rPr>
              <a:t> providing session management (for example the contents of an electronic shopping cart) and  processing of dynamic HTML requests</a:t>
            </a:r>
          </a:p>
          <a:p>
            <a:pPr marL="838200" lvl="1" indent="-381000">
              <a:buFont typeface="Arial" pitchFamily="34" charset="0"/>
              <a:buAutoNum type="arabicPeriod"/>
            </a:pPr>
            <a:r>
              <a:rPr lang="en-US" altLang="en-US" smtClean="0">
                <a:latin typeface="Helvetica" charset="0"/>
                <a:ea typeface="ＭＳ Ｐゴシック" pitchFamily="34" charset="-128"/>
              </a:rPr>
              <a:t>A back end </a:t>
            </a:r>
            <a:r>
              <a:rPr lang="en-US" altLang="en-US" smtClean="0">
                <a:solidFill>
                  <a:srgbClr val="FF0000"/>
                </a:solidFill>
                <a:latin typeface="Helvetica" charset="0"/>
                <a:ea typeface="ＭＳ Ｐゴシック" pitchFamily="34" charset="-128"/>
              </a:rPr>
              <a:t>Database, </a:t>
            </a:r>
            <a:r>
              <a:rPr lang="en-US" altLang="en-US" smtClean="0">
                <a:latin typeface="Helvetica" charset="0"/>
                <a:ea typeface="ＭＳ Ｐゴシック" pitchFamily="34" charset="-128"/>
              </a:rPr>
              <a:t>that manages and provides access to the persistent data</a:t>
            </a:r>
          </a:p>
          <a:p>
            <a:pPr marL="1295400" lvl="2" indent="-381000">
              <a:buFont typeface="Arial" pitchFamily="34" charset="0"/>
              <a:buChar char="•"/>
            </a:pPr>
            <a:r>
              <a:rPr lang="en-US" altLang="en-US" smtClean="0">
                <a:latin typeface="Helvetica" charset="0"/>
                <a:ea typeface="ＭＳ Ｐゴシック" pitchFamily="34" charset="-128"/>
              </a:rPr>
              <a:t>In current 4-tier architectures, this is usually a relational Database management system (RDBMS).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77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77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774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774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774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877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47" grpId="0" build="p" bldLvl="3"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noFill/>
        </p:spPr>
        <p:txBody>
          <a:bodyPr/>
          <a:lstStyle/>
          <a:p>
            <a:r>
              <a:rPr lang="en-US" altLang="en-US" smtClean="0">
                <a:ea typeface="ＭＳ Ｐゴシック" pitchFamily="34" charset="-128"/>
              </a:rPr>
              <a:t>MVC vs. 3-Tier Architectural Style</a:t>
            </a:r>
          </a:p>
        </p:txBody>
      </p:sp>
      <p:sp>
        <p:nvSpPr>
          <p:cNvPr id="285699" name="Rectangle 3"/>
          <p:cNvSpPr>
            <a:spLocks noGrp="1" noChangeArrowheads="1"/>
          </p:cNvSpPr>
          <p:nvPr>
            <p:ph type="body" idx="1"/>
          </p:nvPr>
        </p:nvSpPr>
        <p:spPr>
          <a:xfrm>
            <a:off x="533400" y="1295400"/>
            <a:ext cx="8367713" cy="4800600"/>
          </a:xfrm>
        </p:spPr>
        <p:txBody>
          <a:bodyPr/>
          <a:lstStyle/>
          <a:p>
            <a:r>
              <a:rPr lang="en-US" altLang="en-US" dirty="0" smtClean="0">
                <a:latin typeface="Helvetica" charset="0"/>
                <a:ea typeface="ＭＳ Ｐゴシック" pitchFamily="34" charset="-128"/>
              </a:rPr>
              <a:t>The </a:t>
            </a:r>
            <a:r>
              <a:rPr lang="en-US" altLang="en-US" dirty="0" smtClean="0">
                <a:solidFill>
                  <a:srgbClr val="0000CC"/>
                </a:solidFill>
                <a:latin typeface="Helvetica" charset="0"/>
                <a:ea typeface="ＭＳ Ｐゴシック" pitchFamily="34" charset="-128"/>
              </a:rPr>
              <a:t>MVC </a:t>
            </a:r>
            <a:r>
              <a:rPr lang="en-US" altLang="en-US" dirty="0" smtClean="0">
                <a:latin typeface="Helvetica" charset="0"/>
                <a:ea typeface="ＭＳ Ｐゴシック" pitchFamily="34" charset="-128"/>
              </a:rPr>
              <a:t>architectural style is </a:t>
            </a:r>
            <a:r>
              <a:rPr lang="en-US" altLang="en-US" dirty="0" smtClean="0">
                <a:solidFill>
                  <a:srgbClr val="0000CC"/>
                </a:solidFill>
                <a:latin typeface="Helvetica" charset="0"/>
                <a:ea typeface="ＭＳ Ｐゴシック" pitchFamily="34" charset="-128"/>
              </a:rPr>
              <a:t>nonhierarchical</a:t>
            </a:r>
            <a:r>
              <a:rPr lang="en-US" altLang="en-US" dirty="0" smtClean="0">
                <a:latin typeface="Helvetica" charset="0"/>
                <a:ea typeface="ＭＳ Ｐゴシック" pitchFamily="34" charset="-128"/>
              </a:rPr>
              <a:t> (triangular): </a:t>
            </a:r>
          </a:p>
          <a:p>
            <a:pPr lvl="2"/>
            <a:r>
              <a:rPr lang="en-US" altLang="en-US" dirty="0" smtClean="0">
                <a:latin typeface="Helvetica" charset="0"/>
                <a:ea typeface="ＭＳ Ｐゴシック" pitchFamily="34" charset="-128"/>
              </a:rPr>
              <a:t>View subsystem sends updates to the Controller subsystem</a:t>
            </a:r>
          </a:p>
          <a:p>
            <a:pPr lvl="2"/>
            <a:r>
              <a:rPr lang="en-US" altLang="en-US" dirty="0" smtClean="0">
                <a:latin typeface="Helvetica" charset="0"/>
                <a:ea typeface="ＭＳ Ｐゴシック" pitchFamily="34" charset="-128"/>
              </a:rPr>
              <a:t>Controller subsystem updates the Model subsystem</a:t>
            </a:r>
          </a:p>
          <a:p>
            <a:pPr lvl="2"/>
            <a:r>
              <a:rPr lang="en-US" altLang="en-US" dirty="0" smtClean="0">
                <a:latin typeface="Helvetica" charset="0"/>
                <a:ea typeface="ＭＳ Ｐゴシック" pitchFamily="34" charset="-128"/>
              </a:rPr>
              <a:t>View subsystem is updated directly from the Model subsystem</a:t>
            </a:r>
          </a:p>
          <a:p>
            <a:r>
              <a:rPr lang="en-US" altLang="en-US" dirty="0" smtClean="0">
                <a:latin typeface="Helvetica" charset="0"/>
                <a:ea typeface="ＭＳ Ｐゴシック" pitchFamily="34" charset="-128"/>
              </a:rPr>
              <a:t>The </a:t>
            </a:r>
            <a:r>
              <a:rPr lang="en-US" altLang="en-US" dirty="0" smtClean="0">
                <a:solidFill>
                  <a:srgbClr val="0000CC"/>
                </a:solidFill>
                <a:latin typeface="Helvetica" charset="0"/>
                <a:ea typeface="ＭＳ Ｐゴシック" pitchFamily="34" charset="-128"/>
              </a:rPr>
              <a:t>3-tier</a:t>
            </a:r>
            <a:r>
              <a:rPr lang="en-US" altLang="en-US" dirty="0" smtClean="0">
                <a:latin typeface="Helvetica" charset="0"/>
                <a:ea typeface="ＭＳ Ｐゴシック" pitchFamily="34" charset="-128"/>
              </a:rPr>
              <a:t> architectural style is </a:t>
            </a:r>
            <a:r>
              <a:rPr lang="en-US" altLang="en-US" dirty="0" smtClean="0">
                <a:solidFill>
                  <a:srgbClr val="0000CC"/>
                </a:solidFill>
                <a:latin typeface="Helvetica" charset="0"/>
                <a:ea typeface="ＭＳ Ｐゴシック" pitchFamily="34" charset="-128"/>
              </a:rPr>
              <a:t>hierarchical</a:t>
            </a:r>
            <a:r>
              <a:rPr lang="en-US" altLang="en-US" dirty="0" smtClean="0">
                <a:latin typeface="Helvetica" charset="0"/>
                <a:ea typeface="ＭＳ Ｐゴシック" pitchFamily="34" charset="-128"/>
              </a:rPr>
              <a:t> (linear):</a:t>
            </a:r>
          </a:p>
          <a:p>
            <a:pPr lvl="2"/>
            <a:r>
              <a:rPr lang="en-US" altLang="en-US" dirty="0" smtClean="0">
                <a:latin typeface="Helvetica" charset="0"/>
                <a:ea typeface="ＭＳ Ｐゴシック" pitchFamily="34" charset="-128"/>
              </a:rPr>
              <a:t>The presentation layer never communicates directly with the data layer (opaque architecture)</a:t>
            </a:r>
          </a:p>
          <a:p>
            <a:pPr lvl="2"/>
            <a:r>
              <a:rPr lang="en-US" altLang="en-US" dirty="0" smtClean="0">
                <a:latin typeface="Helvetica" charset="0"/>
                <a:ea typeface="ＭＳ Ｐゴシック" pitchFamily="34" charset="-128"/>
              </a:rPr>
              <a:t>All communication must pass through the middleware layer</a:t>
            </a:r>
          </a:p>
          <a:p>
            <a:r>
              <a:rPr lang="en-US" altLang="en-US" dirty="0" smtClean="0">
                <a:solidFill>
                  <a:srgbClr val="0000CC"/>
                </a:solidFill>
                <a:latin typeface="Helvetica" charset="0"/>
                <a:ea typeface="ＭＳ Ｐゴシック" pitchFamily="34" charset="-128"/>
              </a:rPr>
              <a:t>History:</a:t>
            </a:r>
            <a:endParaRPr lang="en-US" altLang="en-US" sz="2000" dirty="0" smtClean="0">
              <a:latin typeface="Helvetica" charset="0"/>
              <a:ea typeface="ＭＳ Ｐゴシック" pitchFamily="34" charset="-128"/>
            </a:endParaRPr>
          </a:p>
          <a:p>
            <a:pPr lvl="1"/>
            <a:r>
              <a:rPr lang="en-US" altLang="en-US" dirty="0" smtClean="0">
                <a:latin typeface="Helvetica" charset="0"/>
                <a:ea typeface="ＭＳ Ｐゴシック" pitchFamily="34" charset="-128"/>
              </a:rPr>
              <a:t>MVC (1970-1980): Originated during the development of modular graphical  applications for a  single graphical workstation at Xerox </a:t>
            </a:r>
            <a:r>
              <a:rPr lang="en-US" altLang="en-US" dirty="0" err="1" smtClean="0">
                <a:latin typeface="Helvetica" charset="0"/>
                <a:ea typeface="ＭＳ Ｐゴシック" pitchFamily="34" charset="-128"/>
              </a:rPr>
              <a:t>Parc</a:t>
            </a:r>
            <a:endParaRPr lang="en-US" altLang="en-US" dirty="0" smtClean="0">
              <a:latin typeface="Helvetica" charset="0"/>
              <a:ea typeface="ＭＳ Ｐゴシック" pitchFamily="34" charset="-128"/>
            </a:endParaRPr>
          </a:p>
          <a:p>
            <a:pPr lvl="1"/>
            <a:r>
              <a:rPr lang="en-US" altLang="en-US" dirty="0" smtClean="0">
                <a:latin typeface="Helvetica" charset="0"/>
                <a:ea typeface="ＭＳ Ｐゴシック" pitchFamily="34" charset="-128"/>
              </a:rPr>
              <a:t>3-Tier (1990s): Originated with the appearance of Web applications, where the client, middleware and data layers ran on physically separate platforms. </a:t>
            </a:r>
          </a:p>
          <a:p>
            <a:pPr lvl="2"/>
            <a:endParaRPr lang="en-US" altLang="en-US" sz="1600" dirty="0" smtClean="0">
              <a:latin typeface="Helvetica" charset="0"/>
              <a:ea typeface="ＭＳ Ｐゴシック"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56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856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856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85699">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8569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28569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85699">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8569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285699">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28569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99"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4"/>
          <p:cNvSpPr>
            <a:spLocks noGrp="1" noChangeArrowheads="1"/>
          </p:cNvSpPr>
          <p:nvPr>
            <p:ph type="title"/>
          </p:nvPr>
        </p:nvSpPr>
        <p:spPr/>
        <p:txBody>
          <a:bodyPr/>
          <a:lstStyle/>
          <a:p>
            <a:r>
              <a:rPr lang="en-US" altLang="en-US" smtClean="0">
                <a:ea typeface="ＭＳ Ｐゴシック" pitchFamily="34" charset="-128"/>
              </a:rPr>
              <a:t>Pipes and Filters</a:t>
            </a:r>
          </a:p>
        </p:txBody>
      </p:sp>
      <p:sp>
        <p:nvSpPr>
          <p:cNvPr id="281605" name="Rectangle 5"/>
          <p:cNvSpPr>
            <a:spLocks noGrp="1" noChangeArrowheads="1"/>
          </p:cNvSpPr>
          <p:nvPr>
            <p:ph type="body" idx="1"/>
          </p:nvPr>
        </p:nvSpPr>
        <p:spPr/>
        <p:txBody>
          <a:bodyPr/>
          <a:lstStyle/>
          <a:p>
            <a:r>
              <a:rPr lang="en-US" altLang="en-US" smtClean="0">
                <a:ea typeface="ＭＳ Ｐゴシック" pitchFamily="34" charset="-128"/>
              </a:rPr>
              <a:t>A </a:t>
            </a:r>
            <a:r>
              <a:rPr lang="en-US" altLang="en-US" smtClean="0">
                <a:solidFill>
                  <a:srgbClr val="0000FF"/>
                </a:solidFill>
                <a:ea typeface="ＭＳ Ｐゴシック" pitchFamily="34" charset="-128"/>
              </a:rPr>
              <a:t>pipeline </a:t>
            </a:r>
            <a:r>
              <a:rPr lang="en-US" altLang="en-US" smtClean="0">
                <a:ea typeface="ＭＳ Ｐゴシック" pitchFamily="34" charset="-128"/>
              </a:rPr>
              <a:t>consists of a chain of processing elements (processes, threads, etc.), arranged so that the output of one element is the input to the next element</a:t>
            </a:r>
          </a:p>
          <a:p>
            <a:pPr lvl="1"/>
            <a:r>
              <a:rPr lang="en-US" altLang="en-US" smtClean="0">
                <a:ea typeface="ＭＳ Ｐゴシック" pitchFamily="34" charset="-128"/>
              </a:rPr>
              <a:t>Usually some amount of buffering is provided between consecutive elements </a:t>
            </a:r>
          </a:p>
          <a:p>
            <a:pPr lvl="1"/>
            <a:r>
              <a:rPr lang="en-US" altLang="en-US" smtClean="0">
                <a:ea typeface="ＭＳ Ｐゴシック" pitchFamily="34" charset="-128"/>
              </a:rPr>
              <a:t>The information that flows in these pipelines is often a stream of records, bytes or bits.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160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16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5" grpId="0" build="p" bldLvl="4"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altLang="en-US" smtClean="0">
                <a:ea typeface="ＭＳ Ｐゴシック" pitchFamily="34" charset="-128"/>
              </a:rPr>
              <a:t>Pipes and Filters Architectural Style</a:t>
            </a:r>
          </a:p>
        </p:txBody>
      </p:sp>
      <p:sp>
        <p:nvSpPr>
          <p:cNvPr id="292867" name="Rectangle 3"/>
          <p:cNvSpPr>
            <a:spLocks noGrp="1" noChangeArrowheads="1"/>
          </p:cNvSpPr>
          <p:nvPr>
            <p:ph type="body" idx="1"/>
          </p:nvPr>
        </p:nvSpPr>
        <p:spPr/>
        <p:txBody>
          <a:bodyPr/>
          <a:lstStyle/>
          <a:p>
            <a:r>
              <a:rPr lang="en-US" altLang="en-US" smtClean="0">
                <a:latin typeface="Helvetica" charset="0"/>
                <a:ea typeface="ＭＳ Ｐゴシック" pitchFamily="34" charset="-128"/>
              </a:rPr>
              <a:t>An architectural style that consists of two subsystems called pipes and filters</a:t>
            </a:r>
          </a:p>
          <a:p>
            <a:pPr lvl="1"/>
            <a:r>
              <a:rPr lang="en-US" altLang="en-US" b="1" smtClean="0">
                <a:solidFill>
                  <a:srgbClr val="0000FF"/>
                </a:solidFill>
                <a:latin typeface="Arial" pitchFamily="34" charset="0"/>
                <a:ea typeface="ＭＳ Ｐゴシック" pitchFamily="34" charset="-128"/>
              </a:rPr>
              <a:t>Filter</a:t>
            </a:r>
            <a:r>
              <a:rPr lang="en-US" altLang="en-US" b="1" smtClean="0">
                <a:solidFill>
                  <a:srgbClr val="FF0000"/>
                </a:solidFill>
                <a:latin typeface="Arial" pitchFamily="34" charset="0"/>
                <a:ea typeface="ＭＳ Ｐゴシック" pitchFamily="34" charset="-128"/>
              </a:rPr>
              <a:t>:</a:t>
            </a:r>
            <a:r>
              <a:rPr lang="en-US" altLang="en-US" smtClean="0">
                <a:latin typeface="Helvetica" charset="0"/>
                <a:ea typeface="ＭＳ Ｐゴシック" pitchFamily="34" charset="-128"/>
              </a:rPr>
              <a:t> A subsystem that does a processing step</a:t>
            </a:r>
            <a:endParaRPr lang="en-US" altLang="en-US" b="1" smtClean="0">
              <a:latin typeface="Arial" pitchFamily="34" charset="0"/>
              <a:ea typeface="ヒラギノ角ゴ Pro W3" charset="-128"/>
            </a:endParaRPr>
          </a:p>
          <a:p>
            <a:pPr lvl="1"/>
            <a:r>
              <a:rPr lang="en-US" altLang="en-US" b="1" smtClean="0">
                <a:solidFill>
                  <a:srgbClr val="0000FF"/>
                </a:solidFill>
                <a:latin typeface="Arial" pitchFamily="34" charset="0"/>
                <a:ea typeface="ＭＳ Ｐゴシック" pitchFamily="34" charset="-128"/>
              </a:rPr>
              <a:t>Pipe</a:t>
            </a:r>
            <a:r>
              <a:rPr lang="en-US" altLang="en-US" b="1" smtClean="0">
                <a:solidFill>
                  <a:srgbClr val="FF0000"/>
                </a:solidFill>
                <a:latin typeface="Arial" pitchFamily="34" charset="0"/>
                <a:ea typeface="ＭＳ Ｐゴシック" pitchFamily="34" charset="-128"/>
              </a:rPr>
              <a:t>:</a:t>
            </a:r>
            <a:r>
              <a:rPr lang="en-US" altLang="en-US" smtClean="0">
                <a:latin typeface="Helvetica" charset="0"/>
                <a:ea typeface="ＭＳ Ｐゴシック" pitchFamily="34" charset="-128"/>
              </a:rPr>
              <a:t> A Pipe is a connection between two processing steps</a:t>
            </a:r>
          </a:p>
          <a:p>
            <a:r>
              <a:rPr lang="en-US" altLang="en-US" smtClean="0">
                <a:latin typeface="Helvetica" charset="0"/>
                <a:ea typeface="ＭＳ Ｐゴシック" pitchFamily="34" charset="-128"/>
              </a:rPr>
              <a:t> Each filter has an input pipe and an output pipe. </a:t>
            </a:r>
          </a:p>
          <a:p>
            <a:pPr lvl="1"/>
            <a:r>
              <a:rPr lang="en-US" altLang="en-US" smtClean="0">
                <a:latin typeface="Helvetica" charset="0"/>
                <a:ea typeface="ＭＳ Ｐゴシック" pitchFamily="34" charset="-128"/>
              </a:rPr>
              <a:t>The data from the input pipe are processed by the filter and  then moved to the output pipe</a:t>
            </a:r>
          </a:p>
          <a:p>
            <a:r>
              <a:rPr lang="en-US" altLang="en-US" smtClean="0">
                <a:latin typeface="Helvetica" charset="0"/>
                <a:ea typeface="ＭＳ Ｐゴシック" pitchFamily="34" charset="-128"/>
              </a:rPr>
              <a:t>Example of a Pipes-and-Filters architecture: Unix</a:t>
            </a:r>
          </a:p>
          <a:p>
            <a:pPr lvl="1"/>
            <a:r>
              <a:rPr lang="en-US" altLang="en-US" smtClean="0">
                <a:ea typeface="ＭＳ Ｐゴシック" pitchFamily="34" charset="-128"/>
              </a:rPr>
              <a:t>Unix shell command: </a:t>
            </a:r>
            <a:r>
              <a:rPr lang="en-US" altLang="en-US" smtClean="0">
                <a:latin typeface="Rockwell Extra Bold" pitchFamily="18" charset="0"/>
                <a:ea typeface="ＭＳ Ｐゴシック" pitchFamily="34" charset="-128"/>
              </a:rPr>
              <a:t>ls -a</a:t>
            </a:r>
            <a:r>
              <a:rPr lang="en-US" altLang="en-US" smtClean="0">
                <a:ea typeface="ＭＳ Ｐゴシック" pitchFamily="34" charset="-128"/>
              </a:rPr>
              <a:t> l </a:t>
            </a:r>
            <a:r>
              <a:rPr lang="en-US" altLang="en-US" smtClean="0">
                <a:latin typeface="Rockwell Extra Bold" pitchFamily="18" charset="0"/>
                <a:ea typeface="ＭＳ Ｐゴシック" pitchFamily="34" charset="-128"/>
              </a:rPr>
              <a:t>cat</a:t>
            </a:r>
            <a:r>
              <a:rPr lang="en-US" altLang="en-US" smtClean="0">
                <a:ea typeface="ＭＳ Ｐゴシック" pitchFamily="34" charset="-128"/>
              </a:rPr>
              <a:t> </a:t>
            </a:r>
          </a:p>
        </p:txBody>
      </p:sp>
      <p:sp>
        <p:nvSpPr>
          <p:cNvPr id="292870" name="AutoShape 6"/>
          <p:cNvSpPr>
            <a:spLocks noChangeArrowheads="1"/>
          </p:cNvSpPr>
          <p:nvPr/>
        </p:nvSpPr>
        <p:spPr bwMode="auto">
          <a:xfrm>
            <a:off x="419100" y="5468938"/>
            <a:ext cx="2266950" cy="849312"/>
          </a:xfrm>
          <a:prstGeom prst="wedgeRectCallout">
            <a:avLst>
              <a:gd name="adj1" fmla="val 132144"/>
              <a:gd name="adj2" fmla="val -155981"/>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1800" b="0"/>
              <a:t>A pipe</a:t>
            </a:r>
          </a:p>
        </p:txBody>
      </p:sp>
      <p:sp>
        <p:nvSpPr>
          <p:cNvPr id="292871" name="AutoShape 7"/>
          <p:cNvSpPr>
            <a:spLocks noChangeArrowheads="1"/>
          </p:cNvSpPr>
          <p:nvPr/>
        </p:nvSpPr>
        <p:spPr bwMode="auto">
          <a:xfrm>
            <a:off x="4387850" y="5341938"/>
            <a:ext cx="3305175" cy="1001712"/>
          </a:xfrm>
          <a:prstGeom prst="wedgeRectCallout">
            <a:avLst>
              <a:gd name="adj1" fmla="val -23727"/>
              <a:gd name="adj2" fmla="val -127972"/>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pPr algn="ctr"/>
            <a:r>
              <a:rPr lang="en-US" altLang="en-US" sz="1800" b="0"/>
              <a:t>The Unix shell commands</a:t>
            </a:r>
            <a:r>
              <a:rPr lang="en-US" altLang="en-US" sz="1800"/>
              <a:t> ls </a:t>
            </a:r>
          </a:p>
          <a:p>
            <a:pPr algn="ctr"/>
            <a:r>
              <a:rPr lang="en-US" altLang="en-US" sz="1800" b="0"/>
              <a:t>and </a:t>
            </a:r>
            <a:r>
              <a:rPr lang="en-US" altLang="en-US" sz="1800"/>
              <a:t>cat </a:t>
            </a:r>
            <a:r>
              <a:rPr lang="en-US" altLang="en-US" sz="1800" b="0"/>
              <a:t>are Filter</a:t>
            </a: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2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28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286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286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9286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9286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92867">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9287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928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7" grpId="0" build="p" bldLvl="3" autoUpdateAnimBg="0"/>
      <p:bldP spid="292870" grpId="0" animBg="1" autoUpdateAnimBg="0"/>
      <p:bldP spid="292871"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en-US" smtClean="0">
                <a:ea typeface="ＭＳ Ｐゴシック" pitchFamily="34" charset="-128"/>
              </a:rPr>
              <a:t>Architectural Style vs Architecture</a:t>
            </a:r>
          </a:p>
        </p:txBody>
      </p:sp>
      <p:sp>
        <p:nvSpPr>
          <p:cNvPr id="89091" name="Rectangle 3"/>
          <p:cNvSpPr>
            <a:spLocks noGrp="1" noChangeArrowheads="1"/>
          </p:cNvSpPr>
          <p:nvPr>
            <p:ph type="body" idx="1"/>
          </p:nvPr>
        </p:nvSpPr>
        <p:spPr>
          <a:xfrm>
            <a:off x="533400" y="1231900"/>
            <a:ext cx="8001000" cy="4800600"/>
          </a:xfrm>
        </p:spPr>
        <p:txBody>
          <a:bodyPr/>
          <a:lstStyle/>
          <a:p>
            <a:r>
              <a:rPr lang="en-US" altLang="en-US" smtClean="0">
                <a:solidFill>
                  <a:srgbClr val="FF0000"/>
                </a:solidFill>
                <a:ea typeface="ＭＳ Ｐゴシック" pitchFamily="34" charset="-128"/>
              </a:rPr>
              <a:t>Subsystem decomposition: </a:t>
            </a:r>
            <a:r>
              <a:rPr lang="en-US" altLang="en-US" smtClean="0">
                <a:ea typeface="ＭＳ Ｐゴシック" pitchFamily="34" charset="-128"/>
              </a:rPr>
              <a:t>Identification of subsystems, services, and their association to each other (hierarchical, peer-to-peer, etc)</a:t>
            </a:r>
          </a:p>
          <a:p>
            <a:endParaRPr lang="en-US" altLang="en-US" smtClean="0">
              <a:solidFill>
                <a:srgbClr val="0000CC"/>
              </a:solidFill>
              <a:ea typeface="ＭＳ Ｐゴシック" pitchFamily="34" charset="-128"/>
            </a:endParaRPr>
          </a:p>
          <a:p>
            <a:r>
              <a:rPr lang="en-US" altLang="en-US" smtClean="0">
                <a:solidFill>
                  <a:srgbClr val="FF0000"/>
                </a:solidFill>
                <a:ea typeface="ＭＳ Ｐゴシック" pitchFamily="34" charset="-128"/>
              </a:rPr>
              <a:t>Architectural Style: </a:t>
            </a:r>
            <a:r>
              <a:rPr lang="en-US" altLang="en-US" smtClean="0">
                <a:ea typeface="ＭＳ Ｐゴシック" pitchFamily="34" charset="-128"/>
              </a:rPr>
              <a:t>A pattern for a subsystem decomposition</a:t>
            </a:r>
          </a:p>
          <a:p>
            <a:endParaRPr lang="en-US" altLang="en-US" smtClean="0">
              <a:ea typeface="ＭＳ Ｐゴシック" pitchFamily="34" charset="-128"/>
            </a:endParaRPr>
          </a:p>
          <a:p>
            <a:r>
              <a:rPr lang="en-US" altLang="en-US" smtClean="0">
                <a:solidFill>
                  <a:srgbClr val="FF0000"/>
                </a:solidFill>
                <a:ea typeface="ＭＳ Ｐゴシック" pitchFamily="34" charset="-128"/>
              </a:rPr>
              <a:t>Software Architecture: </a:t>
            </a:r>
            <a:r>
              <a:rPr lang="en-US" altLang="en-US" smtClean="0">
                <a:ea typeface="ＭＳ Ｐゴシック" pitchFamily="34" charset="-128"/>
              </a:rPr>
              <a:t>Instance of an architectural style.</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a:t>
            </a:r>
            <a:r>
              <a:rPr lang="en-US" dirty="0" err="1" smtClean="0"/>
              <a:t>MyTrip</a:t>
            </a:r>
            <a:endParaRPr lang="en-US" dirty="0"/>
          </a:p>
        </p:txBody>
      </p:sp>
      <p:sp>
        <p:nvSpPr>
          <p:cNvPr id="3" name="Content Placeholder 2"/>
          <p:cNvSpPr>
            <a:spLocks noGrp="1"/>
          </p:cNvSpPr>
          <p:nvPr>
            <p:ph idx="1"/>
          </p:nvPr>
        </p:nvSpPr>
        <p:spPr>
          <a:xfrm>
            <a:off x="533400" y="1295400"/>
            <a:ext cx="8001000" cy="4430486"/>
          </a:xfrm>
        </p:spPr>
        <p:txBody>
          <a:bodyPr/>
          <a:lstStyle/>
          <a:p>
            <a:r>
              <a:rPr lang="en-US" dirty="0" smtClean="0"/>
              <a:t>The system design consists of transforming the analysis model into the design model that takes into account:</a:t>
            </a:r>
          </a:p>
          <a:p>
            <a:pPr lvl="1"/>
            <a:r>
              <a:rPr lang="en-US" dirty="0" smtClean="0"/>
              <a:t>Nonfunctional requirements</a:t>
            </a:r>
          </a:p>
          <a:p>
            <a:pPr lvl="1"/>
            <a:r>
              <a:rPr lang="en-US" dirty="0" smtClean="0"/>
              <a:t>Functional requirements</a:t>
            </a:r>
          </a:p>
          <a:p>
            <a:pPr lvl="1"/>
            <a:r>
              <a:rPr lang="en-US" dirty="0" smtClean="0"/>
              <a:t>Analysis model</a:t>
            </a:r>
          </a:p>
          <a:p>
            <a:r>
              <a:rPr lang="en-US" dirty="0" err="1" smtClean="0"/>
              <a:t>Mytrip</a:t>
            </a:r>
            <a:r>
              <a:rPr lang="en-US" dirty="0" smtClean="0"/>
              <a:t> is  a route planning system for car drivers</a:t>
            </a:r>
          </a:p>
          <a:p>
            <a:r>
              <a:rPr lang="en-US" dirty="0" smtClean="0"/>
              <a:t>All the trips must be saved for later retrieval on the server</a:t>
            </a:r>
            <a:endParaRPr lang="en-US" dirty="0"/>
          </a:p>
        </p:txBody>
      </p:sp>
    </p:spTree>
    <p:extLst>
      <p:ext uri="{BB962C8B-B14F-4D97-AF65-F5344CB8AC3E}">
        <p14:creationId xmlns:p14="http://schemas.microsoft.com/office/powerpoint/2010/main" val="239870294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Model for a Route Planning System</a:t>
            </a:r>
            <a:endParaRPr lang="en-US" dirty="0"/>
          </a:p>
        </p:txBody>
      </p:sp>
      <p:pic>
        <p:nvPicPr>
          <p:cNvPr id="8194" name="Picture 2" descr="C:\Users\erdalk\Desktop\F.Dicksan.University\SE\115047-0136066836_pp2\Bruegge JPG\fig06_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508" y="1454603"/>
            <a:ext cx="7983992"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5693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design </a:t>
            </a:r>
            <a:r>
              <a:rPr lang="en-US" dirty="0" smtClean="0"/>
              <a:t>activities</a:t>
            </a:r>
            <a:endParaRPr lang="en-US" dirty="0"/>
          </a:p>
        </p:txBody>
      </p:sp>
      <p:sp>
        <p:nvSpPr>
          <p:cNvPr id="3" name="Content Placeholder 2"/>
          <p:cNvSpPr>
            <a:spLocks noGrp="1"/>
          </p:cNvSpPr>
          <p:nvPr>
            <p:ph idx="1"/>
          </p:nvPr>
        </p:nvSpPr>
        <p:spPr>
          <a:xfrm>
            <a:off x="571500" y="1494693"/>
            <a:ext cx="8001000" cy="2831123"/>
          </a:xfrm>
        </p:spPr>
        <p:txBody>
          <a:bodyPr/>
          <a:lstStyle/>
          <a:p>
            <a:endParaRPr lang="en-US" i="1" dirty="0" smtClean="0"/>
          </a:p>
          <a:p>
            <a:r>
              <a:rPr lang="en-US" dirty="0" smtClean="0"/>
              <a:t>Identify </a:t>
            </a:r>
            <a:r>
              <a:rPr lang="en-US" dirty="0"/>
              <a:t>design goals</a:t>
            </a:r>
            <a:r>
              <a:rPr lang="en-US" dirty="0" smtClean="0"/>
              <a:t>.</a:t>
            </a:r>
          </a:p>
          <a:p>
            <a:r>
              <a:rPr lang="en-US" dirty="0"/>
              <a:t>Design the initial subsystem decomposition</a:t>
            </a:r>
            <a:r>
              <a:rPr lang="en-US" dirty="0" smtClean="0"/>
              <a:t>.</a:t>
            </a:r>
          </a:p>
          <a:p>
            <a:r>
              <a:rPr lang="en-US" dirty="0"/>
              <a:t>Refine the subsystem decomposition to address the design goals.</a:t>
            </a:r>
          </a:p>
        </p:txBody>
      </p:sp>
    </p:spTree>
    <p:extLst>
      <p:ext uri="{BB962C8B-B14F-4D97-AF65-F5344CB8AC3E}">
        <p14:creationId xmlns:p14="http://schemas.microsoft.com/office/powerpoint/2010/main" val="675216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pic>
        <p:nvPicPr>
          <p:cNvPr id="9218" name="Picture 2" descr="C:\Users\erdalk\Desktop\F.Dicksan.University\SE\115047-0136066836_pp2\Bruegge JPG\fig06_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843" y="1190626"/>
            <a:ext cx="8033657"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6824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Model for </a:t>
            </a:r>
            <a:r>
              <a:rPr lang="en-US" dirty="0" err="1" smtClean="0"/>
              <a:t>MyTrip</a:t>
            </a:r>
            <a:endParaRPr lang="en-US" dirty="0"/>
          </a:p>
        </p:txBody>
      </p:sp>
      <p:pic>
        <p:nvPicPr>
          <p:cNvPr id="10242" name="Picture 2" descr="C:\Users\erdalk\Desktop\F.Dicksan.University\SE\115047-0136066836_pp2\Bruegge JPG\fig06_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436" y="947057"/>
            <a:ext cx="7764235" cy="5312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120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Identifying Design Goal</a:t>
            </a:r>
            <a:endParaRPr lang="en-US" dirty="0"/>
          </a:p>
        </p:txBody>
      </p:sp>
      <p:sp>
        <p:nvSpPr>
          <p:cNvPr id="3" name="Content Placeholder 2"/>
          <p:cNvSpPr>
            <a:spLocks noGrp="1"/>
          </p:cNvSpPr>
          <p:nvPr>
            <p:ph idx="1"/>
          </p:nvPr>
        </p:nvSpPr>
        <p:spPr>
          <a:xfrm>
            <a:off x="533400" y="1295400"/>
            <a:ext cx="8001000" cy="2198914"/>
          </a:xfrm>
        </p:spPr>
        <p:txBody>
          <a:bodyPr/>
          <a:lstStyle/>
          <a:p>
            <a:r>
              <a:rPr lang="en-US" dirty="0" smtClean="0"/>
              <a:t>Reliability</a:t>
            </a:r>
          </a:p>
          <a:p>
            <a:r>
              <a:rPr lang="en-US" dirty="0" smtClean="0"/>
              <a:t>Fault Tolerance</a:t>
            </a:r>
          </a:p>
          <a:p>
            <a:r>
              <a:rPr lang="en-US" dirty="0" smtClean="0"/>
              <a:t>Security</a:t>
            </a:r>
          </a:p>
          <a:p>
            <a:r>
              <a:rPr lang="en-US" dirty="0" smtClean="0"/>
              <a:t>Modifiability</a:t>
            </a:r>
          </a:p>
          <a:p>
            <a:endParaRPr lang="en-US" dirty="0"/>
          </a:p>
        </p:txBody>
      </p:sp>
    </p:spTree>
    <p:extLst>
      <p:ext uri="{BB962C8B-B14F-4D97-AF65-F5344CB8AC3E}">
        <p14:creationId xmlns:p14="http://schemas.microsoft.com/office/powerpoint/2010/main" val="333334168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Criteria</a:t>
            </a:r>
            <a:endParaRPr lang="en-US" dirty="0"/>
          </a:p>
        </p:txBody>
      </p:sp>
      <p:pic>
        <p:nvPicPr>
          <p:cNvPr id="13314" name="Picture 2" descr="C:\Users\erdalk\Desktop\F.Dicksan.University\SE\115047-0136066836_pp2\Bruegge JPG\tab06_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171" y="1690688"/>
            <a:ext cx="7892143"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78890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Dependability Criteria</a:t>
            </a:r>
            <a:endParaRPr lang="en-US" dirty="0"/>
          </a:p>
        </p:txBody>
      </p:sp>
      <p:pic>
        <p:nvPicPr>
          <p:cNvPr id="14338" name="Picture 2" descr="C:\Users\erdalk\Desktop\F.Dicksan.University\SE\115047-0136066836_pp2\Bruegge JPG\tab06_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513" y="1068161"/>
            <a:ext cx="7369629" cy="4929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8430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Criteria</a:t>
            </a:r>
            <a:endParaRPr lang="en-US" dirty="0"/>
          </a:p>
        </p:txBody>
      </p:sp>
      <p:pic>
        <p:nvPicPr>
          <p:cNvPr id="15362" name="Picture 2" descr="C:\Users\erdalk\Desktop\F.Dicksan.University\SE\115047-0136066836_pp2\Bruegge JPG\tab06_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71" y="952500"/>
            <a:ext cx="7347858"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34027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Maintenance Criteria</a:t>
            </a:r>
            <a:endParaRPr lang="en-US" dirty="0"/>
          </a:p>
        </p:txBody>
      </p:sp>
      <p:pic>
        <p:nvPicPr>
          <p:cNvPr id="16386" name="Picture 2" descr="C:\Users\erdalk\Desktop\F.Dicksan.University\SE\115047-0136066836_pp2\Bruegge JPG\tab06_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086" y="953861"/>
            <a:ext cx="6368142" cy="527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4396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descr="C:\Users\erdalk\Desktop\F.Dicksan.University\SE\115047-0136066836_pp2\Bruegge JPG\fig06_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513" y="-415655"/>
            <a:ext cx="11249026" cy="7858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2513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en-US" altLang="en-US" smtClean="0">
                <a:ea typeface="ＭＳ Ｐゴシック" pitchFamily="34" charset="-128"/>
              </a:rPr>
              <a:t>Summary</a:t>
            </a:r>
          </a:p>
        </p:txBody>
      </p:sp>
      <p:sp>
        <p:nvSpPr>
          <p:cNvPr id="142339" name="Rectangle 3"/>
          <p:cNvSpPr>
            <a:spLocks noGrp="1" noChangeArrowheads="1"/>
          </p:cNvSpPr>
          <p:nvPr>
            <p:ph type="body" idx="1"/>
          </p:nvPr>
        </p:nvSpPr>
        <p:spPr>
          <a:xfrm>
            <a:off x="522288" y="1104900"/>
            <a:ext cx="8001000" cy="5292725"/>
          </a:xfrm>
        </p:spPr>
        <p:txBody>
          <a:bodyPr/>
          <a:lstStyle/>
          <a:p>
            <a:r>
              <a:rPr lang="en-US" altLang="en-US" smtClean="0">
                <a:ea typeface="ＭＳ Ｐゴシック" pitchFamily="34" charset="-128"/>
              </a:rPr>
              <a:t>System Design</a:t>
            </a:r>
          </a:p>
          <a:p>
            <a:pPr lvl="1"/>
            <a:r>
              <a:rPr lang="en-US" altLang="en-US" smtClean="0">
                <a:ea typeface="ＭＳ Ｐゴシック" pitchFamily="34" charset="-128"/>
              </a:rPr>
              <a:t>An activity that reduces the gap between the problem and an existing (virtual) machine</a:t>
            </a:r>
          </a:p>
          <a:p>
            <a:r>
              <a:rPr lang="en-US" altLang="en-US" smtClean="0">
                <a:ea typeface="ＭＳ Ｐゴシック" pitchFamily="34" charset="-128"/>
              </a:rPr>
              <a:t>Design Goals Definition</a:t>
            </a:r>
          </a:p>
          <a:p>
            <a:pPr lvl="1"/>
            <a:r>
              <a:rPr lang="en-US" altLang="en-US" smtClean="0">
                <a:ea typeface="ＭＳ Ｐゴシック" pitchFamily="34" charset="-128"/>
              </a:rPr>
              <a:t>Describes the important system qualities</a:t>
            </a:r>
          </a:p>
          <a:p>
            <a:pPr lvl="1"/>
            <a:r>
              <a:rPr lang="en-US" altLang="en-US" smtClean="0">
                <a:ea typeface="ＭＳ Ｐゴシック" pitchFamily="34" charset="-128"/>
              </a:rPr>
              <a:t>Defines the values against which options are evaluated</a:t>
            </a:r>
          </a:p>
          <a:p>
            <a:r>
              <a:rPr lang="en-US" altLang="en-US" smtClean="0">
                <a:ea typeface="ＭＳ Ｐゴシック" pitchFamily="34" charset="-128"/>
              </a:rPr>
              <a:t>Subsystem Decomposition</a:t>
            </a:r>
          </a:p>
          <a:p>
            <a:pPr lvl="1" algn="ctr"/>
            <a:r>
              <a:rPr lang="en-US" altLang="en-US" smtClean="0">
                <a:ea typeface="ＭＳ Ｐゴシック" pitchFamily="34" charset="-128"/>
              </a:rPr>
              <a:t>Decomposes the overall system into manageable parts by using the principles of cohesion and coherence</a:t>
            </a:r>
          </a:p>
          <a:p>
            <a:r>
              <a:rPr lang="en-US" altLang="en-US" smtClean="0">
                <a:ea typeface="ＭＳ Ｐゴシック" pitchFamily="34" charset="-128"/>
              </a:rPr>
              <a:t>Architectural Style </a:t>
            </a:r>
          </a:p>
          <a:p>
            <a:pPr lvl="1"/>
            <a:r>
              <a:rPr lang="en-US" altLang="en-US" smtClean="0">
                <a:ea typeface="ＭＳ Ｐゴシック" pitchFamily="34" charset="-128"/>
              </a:rPr>
              <a:t>A pattern of a typical subsystem decomposition</a:t>
            </a:r>
          </a:p>
          <a:p>
            <a:r>
              <a:rPr lang="en-US" altLang="en-US" smtClean="0">
                <a:ea typeface="ＭＳ Ｐゴシック" pitchFamily="34" charset="-128"/>
              </a:rPr>
              <a:t>Software architecture</a:t>
            </a:r>
          </a:p>
          <a:p>
            <a:pPr lvl="1"/>
            <a:r>
              <a:rPr lang="en-US" altLang="en-US" smtClean="0">
                <a:ea typeface="ＭＳ Ｐゴシック" pitchFamily="34" charset="-128"/>
              </a:rPr>
              <a:t>An instance of an architectural style</a:t>
            </a:r>
          </a:p>
          <a:p>
            <a:pPr lvl="1"/>
            <a:r>
              <a:rPr lang="en-US" altLang="en-US" smtClean="0">
                <a:ea typeface="ＭＳ Ｐゴシック" pitchFamily="34" charset="-128"/>
              </a:rPr>
              <a:t>Client Server, Peer-to-Peer, Model-View-Controller.</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4"/>
          <p:cNvSpPr>
            <a:spLocks noGrp="1" noChangeArrowheads="1"/>
          </p:cNvSpPr>
          <p:nvPr>
            <p:ph type="title"/>
          </p:nvPr>
        </p:nvSpPr>
        <p:spPr/>
        <p:txBody>
          <a:bodyPr/>
          <a:lstStyle/>
          <a:p>
            <a:r>
              <a:rPr lang="en-US" altLang="en-US" dirty="0" smtClean="0">
                <a:ea typeface="ＭＳ Ｐゴシック" pitchFamily="34" charset="-128"/>
              </a:rPr>
              <a:t>Design Engineering</a:t>
            </a:r>
          </a:p>
        </p:txBody>
      </p:sp>
      <p:sp>
        <p:nvSpPr>
          <p:cNvPr id="17413" name="Rectangle 5"/>
          <p:cNvSpPr>
            <a:spLocks noGrp="1" noChangeArrowheads="1"/>
          </p:cNvSpPr>
          <p:nvPr>
            <p:ph type="body" idx="1"/>
          </p:nvPr>
        </p:nvSpPr>
        <p:spPr>
          <a:xfrm>
            <a:off x="158749" y="970156"/>
            <a:ext cx="8572655" cy="5270624"/>
          </a:xfrm>
        </p:spPr>
        <p:txBody>
          <a:bodyPr/>
          <a:lstStyle/>
          <a:p>
            <a:r>
              <a:rPr lang="en-US" altLang="en-US" sz="2000" dirty="0" smtClean="0">
                <a:ea typeface="ＭＳ Ｐゴシック" pitchFamily="34" charset="-128"/>
              </a:rPr>
              <a:t>What is design?</a:t>
            </a:r>
          </a:p>
          <a:p>
            <a:pPr lvl="1"/>
            <a:r>
              <a:rPr lang="en-US" altLang="en-US" sz="1800" dirty="0" smtClean="0">
                <a:ea typeface="ＭＳ Ｐゴシック" pitchFamily="34" charset="-128"/>
              </a:rPr>
              <a:t>It is where you stand with a foot in two worlds – the world of technology and the world of people – and you try to bring the two together.</a:t>
            </a:r>
          </a:p>
          <a:p>
            <a:pPr lvl="1"/>
            <a:r>
              <a:rPr lang="en-US" altLang="en-US" sz="1800" dirty="0" smtClean="0">
                <a:ea typeface="ＭＳ Ｐゴシック" pitchFamily="34" charset="-128"/>
              </a:rPr>
              <a:t>Design engineering is the last software engineering action within the modeling activity.</a:t>
            </a:r>
          </a:p>
          <a:p>
            <a:pPr lvl="1"/>
            <a:r>
              <a:rPr lang="en-US" altLang="en-US" sz="1800" dirty="0" smtClean="0">
                <a:ea typeface="ＭＳ Ｐゴシック" pitchFamily="34" charset="-128"/>
              </a:rPr>
              <a:t>It sets the stage for construction</a:t>
            </a:r>
          </a:p>
          <a:p>
            <a:r>
              <a:rPr lang="en-US" altLang="en-US" dirty="0" smtClean="0">
                <a:ea typeface="ＭＳ Ｐゴシック" pitchFamily="34" charset="-128"/>
              </a:rPr>
              <a:t> </a:t>
            </a:r>
            <a:r>
              <a:rPr lang="en-US" altLang="en-US" sz="2000" dirty="0" smtClean="0">
                <a:ea typeface="ＭＳ Ｐゴシック" pitchFamily="34" charset="-128"/>
              </a:rPr>
              <a:t>Design creates a representation or model of the software </a:t>
            </a:r>
          </a:p>
          <a:p>
            <a:r>
              <a:rPr lang="en-US" altLang="en-US" sz="2000" dirty="0" smtClean="0">
                <a:ea typeface="ＭＳ Ｐゴシック" pitchFamily="34" charset="-128"/>
              </a:rPr>
              <a:t>Analysis Model </a:t>
            </a:r>
          </a:p>
          <a:p>
            <a:pPr lvl="1"/>
            <a:r>
              <a:rPr lang="en-US" altLang="en-US" sz="1800" dirty="0" smtClean="0">
                <a:ea typeface="ＭＳ Ｐゴシック" pitchFamily="34" charset="-128"/>
              </a:rPr>
              <a:t>Focuses on describing  requirements</a:t>
            </a:r>
          </a:p>
          <a:p>
            <a:pPr lvl="1"/>
            <a:r>
              <a:rPr lang="en-US" altLang="en-US" sz="1800" dirty="0" smtClean="0">
                <a:ea typeface="ＭＳ Ｐゴシック" pitchFamily="34" charset="-128"/>
              </a:rPr>
              <a:t>Functional behaviors</a:t>
            </a:r>
          </a:p>
          <a:p>
            <a:pPr lvl="1"/>
            <a:r>
              <a:rPr lang="en-US" altLang="en-US" sz="1800" dirty="0" smtClean="0">
                <a:ea typeface="ＭＳ Ｐゴシック" pitchFamily="34" charset="-128"/>
              </a:rPr>
              <a:t>Dynamic behaviors</a:t>
            </a:r>
          </a:p>
          <a:p>
            <a:pPr lvl="1"/>
            <a:r>
              <a:rPr lang="en-US" altLang="en-US" sz="1800" dirty="0" smtClean="0">
                <a:ea typeface="ＭＳ Ｐゴシック" pitchFamily="34" charset="-128"/>
              </a:rPr>
              <a:t>Object Model</a:t>
            </a:r>
          </a:p>
          <a:p>
            <a:r>
              <a:rPr lang="en-US" altLang="en-US" dirty="0" smtClean="0">
                <a:ea typeface="ＭＳ Ｐゴシック" pitchFamily="34" charset="-128"/>
              </a:rPr>
              <a:t> </a:t>
            </a:r>
            <a:r>
              <a:rPr lang="en-US" altLang="en-US" sz="2000" dirty="0" smtClean="0">
                <a:ea typeface="ＭＳ Ｐゴシック" pitchFamily="34" charset="-128"/>
              </a:rPr>
              <a:t>Design Model</a:t>
            </a:r>
            <a:endParaRPr lang="en-US" altLang="en-US" sz="2000" dirty="0">
              <a:ea typeface="ＭＳ Ｐゴシック" pitchFamily="34" charset="-128"/>
            </a:endParaRPr>
          </a:p>
          <a:p>
            <a:pPr lvl="1"/>
            <a:r>
              <a:rPr lang="en-US" altLang="en-US" sz="1800" dirty="0" smtClean="0">
                <a:ea typeface="ＭＳ Ｐゴシック" pitchFamily="34" charset="-128"/>
              </a:rPr>
              <a:t>Provides detail about data structure, architecture, interfaces, and implementation platform</a:t>
            </a:r>
          </a:p>
        </p:txBody>
      </p:sp>
      <p:sp>
        <p:nvSpPr>
          <p:cNvPr id="21508" name="Text Box 6"/>
          <p:cNvSpPr txBox="1">
            <a:spLocks noChangeArrowheads="1"/>
          </p:cNvSpPr>
          <p:nvPr/>
        </p:nvSpPr>
        <p:spPr bwMode="auto">
          <a:xfrm>
            <a:off x="-11433175" y="13192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chemeClr val="tx1"/>
                </a:solidFill>
                <a:latin typeface="Times" charset="0"/>
                <a:ea typeface="ＭＳ Ｐゴシック" pitchFamily="34" charset="-128"/>
              </a:defRPr>
            </a:lvl1pPr>
            <a:lvl2pPr marL="37931725" indent="-37474525">
              <a:defRPr sz="2400" b="1">
                <a:solidFill>
                  <a:schemeClr val="tx1"/>
                </a:solidFill>
                <a:latin typeface="Times" charset="0"/>
                <a:ea typeface="ＭＳ Ｐゴシック" pitchFamily="34" charset="-128"/>
              </a:defRPr>
            </a:lvl2pPr>
            <a:lvl3pPr>
              <a:defRPr sz="2400" b="1">
                <a:solidFill>
                  <a:schemeClr val="tx1"/>
                </a:solidFill>
                <a:latin typeface="Times" charset="0"/>
                <a:ea typeface="ＭＳ Ｐゴシック" pitchFamily="34" charset="-128"/>
              </a:defRPr>
            </a:lvl3pPr>
            <a:lvl4pPr>
              <a:defRPr sz="2400" b="1">
                <a:solidFill>
                  <a:schemeClr val="tx1"/>
                </a:solidFill>
                <a:latin typeface="Times" charset="0"/>
                <a:ea typeface="ＭＳ Ｐゴシック" pitchFamily="34" charset="-128"/>
              </a:defRPr>
            </a:lvl4pPr>
            <a:lvl5pPr>
              <a:defRPr sz="2400" b="1">
                <a:solidFill>
                  <a:schemeClr val="tx1"/>
                </a:solidFill>
                <a:latin typeface="Times" charset="0"/>
                <a:ea typeface="ＭＳ Ｐゴシック" pitchFamily="34" charset="-128"/>
              </a:defRPr>
            </a:lvl5pPr>
            <a:lvl6pPr marL="457200" eaLnBrk="0" fontAlgn="base" hangingPunct="0">
              <a:spcBef>
                <a:spcPct val="0"/>
              </a:spcBef>
              <a:spcAft>
                <a:spcPct val="0"/>
              </a:spcAft>
              <a:defRPr sz="2400" b="1">
                <a:solidFill>
                  <a:schemeClr val="tx1"/>
                </a:solidFill>
                <a:latin typeface="Times" charset="0"/>
                <a:ea typeface="ＭＳ Ｐゴシック" pitchFamily="34" charset="-128"/>
              </a:defRPr>
            </a:lvl6pPr>
            <a:lvl7pPr marL="914400" eaLnBrk="0" fontAlgn="base" hangingPunct="0">
              <a:spcBef>
                <a:spcPct val="0"/>
              </a:spcBef>
              <a:spcAft>
                <a:spcPct val="0"/>
              </a:spcAft>
              <a:defRPr sz="2400" b="1">
                <a:solidFill>
                  <a:schemeClr val="tx1"/>
                </a:solidFill>
                <a:latin typeface="Times" charset="0"/>
                <a:ea typeface="ＭＳ Ｐゴシック" pitchFamily="34" charset="-128"/>
              </a:defRPr>
            </a:lvl7pPr>
            <a:lvl8pPr marL="1371600" eaLnBrk="0" fontAlgn="base" hangingPunct="0">
              <a:spcBef>
                <a:spcPct val="0"/>
              </a:spcBef>
              <a:spcAft>
                <a:spcPct val="0"/>
              </a:spcAft>
              <a:defRPr sz="2400" b="1">
                <a:solidFill>
                  <a:schemeClr val="tx1"/>
                </a:solidFill>
                <a:latin typeface="Times" charset="0"/>
                <a:ea typeface="ＭＳ Ｐゴシック" pitchFamily="34" charset="-128"/>
              </a:defRPr>
            </a:lvl8pPr>
            <a:lvl9pPr marL="1828800" eaLnBrk="0" fontAlgn="base" hangingPunct="0">
              <a:spcBef>
                <a:spcPct val="0"/>
              </a:spcBef>
              <a:spcAft>
                <a:spcPct val="0"/>
              </a:spcAft>
              <a:defRPr sz="2400" b="1">
                <a:solidFill>
                  <a:schemeClr val="tx1"/>
                </a:solidFill>
                <a:latin typeface="Times" charset="0"/>
                <a:ea typeface="ＭＳ Ｐゴシック" pitchFamily="34" charset="-128"/>
              </a:defRPr>
            </a:lvl9pPr>
          </a:lstStyle>
          <a:p>
            <a:endParaRPr lang="en-US" altLang="en-US" b="0">
              <a:latin typeface="Helvetica" charset="0"/>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Concepts</a:t>
            </a:r>
            <a:endParaRPr lang="en-US" dirty="0"/>
          </a:p>
        </p:txBody>
      </p:sp>
      <p:sp>
        <p:nvSpPr>
          <p:cNvPr id="3" name="Content Placeholder 2"/>
          <p:cNvSpPr>
            <a:spLocks noGrp="1"/>
          </p:cNvSpPr>
          <p:nvPr>
            <p:ph idx="1"/>
          </p:nvPr>
        </p:nvSpPr>
        <p:spPr>
          <a:xfrm>
            <a:off x="533400" y="1003610"/>
            <a:ext cx="8001000" cy="5092390"/>
          </a:xfrm>
        </p:spPr>
        <p:txBody>
          <a:bodyPr/>
          <a:lstStyle/>
          <a:p>
            <a:r>
              <a:rPr lang="en-US" dirty="0" smtClean="0"/>
              <a:t>During the design process the software requirements model (functional, behavior) is transformed into design models that describe the details of:</a:t>
            </a:r>
          </a:p>
          <a:p>
            <a:pPr lvl="1"/>
            <a:r>
              <a:rPr lang="en-US" dirty="0" smtClean="0"/>
              <a:t>The data structures</a:t>
            </a:r>
          </a:p>
          <a:p>
            <a:pPr lvl="1"/>
            <a:r>
              <a:rPr lang="en-US" dirty="0" smtClean="0"/>
              <a:t>System architecture</a:t>
            </a:r>
          </a:p>
          <a:p>
            <a:pPr lvl="1"/>
            <a:r>
              <a:rPr lang="en-US" dirty="0" smtClean="0"/>
              <a:t>Interfaces</a:t>
            </a:r>
          </a:p>
          <a:p>
            <a:pPr lvl="1"/>
            <a:r>
              <a:rPr lang="en-US" dirty="0" smtClean="0"/>
              <a:t>Components necessary to implement the system</a:t>
            </a:r>
          </a:p>
          <a:p>
            <a:r>
              <a:rPr lang="en-US" dirty="0" smtClean="0"/>
              <a:t>Each Design Product is reviewed for:</a:t>
            </a:r>
          </a:p>
          <a:p>
            <a:pPr lvl="1"/>
            <a:r>
              <a:rPr lang="en-US" dirty="0" smtClean="0"/>
              <a:t>Quality</a:t>
            </a:r>
          </a:p>
          <a:p>
            <a:pPr lvl="1"/>
            <a:r>
              <a:rPr lang="en-US" dirty="0" smtClean="0"/>
              <a:t>Errors</a:t>
            </a:r>
          </a:p>
          <a:p>
            <a:pPr lvl="1"/>
            <a:r>
              <a:rPr lang="en-US" dirty="0" smtClean="0"/>
              <a:t>Inconsistencies (Omissions )</a:t>
            </a:r>
          </a:p>
          <a:p>
            <a:pPr lvl="1"/>
            <a:r>
              <a:rPr lang="en-US" dirty="0" smtClean="0"/>
              <a:t>Whether better alternatives exit</a:t>
            </a:r>
          </a:p>
          <a:p>
            <a:pPr lvl="1"/>
            <a:r>
              <a:rPr lang="en-US" dirty="0" smtClean="0"/>
              <a:t>Whether the design model can be implemented  </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822046424"/>
      </p:ext>
    </p:extLst>
  </p:cSld>
  <p:clrMapOvr>
    <a:masterClrMapping/>
  </p:clrMapOvr>
  <p:timing>
    <p:tnLst>
      <p:par>
        <p:cTn id="1" dur="indefinite" restart="never" nodeType="tmRoot"/>
      </p:par>
    </p:tnLst>
  </p:timing>
</p:sld>
</file>

<file path=ppt/theme/theme1.xml><?xml version="1.0" encoding="utf-8"?>
<a:theme xmlns:a="http://schemas.openxmlformats.org/drawingml/2006/main" name="L10_ObjectDesign_Reuse">
  <a:themeElements>
    <a:clrScheme name="">
      <a:dk1>
        <a:srgbClr val="000000"/>
      </a:dk1>
      <a:lt1>
        <a:srgbClr val="FFFFFF"/>
      </a:lt1>
      <a:dk2>
        <a:srgbClr val="000000"/>
      </a:dk2>
      <a:lt2>
        <a:srgbClr val="000000"/>
      </a:lt2>
      <a:accent1>
        <a:srgbClr val="FFFFFF"/>
      </a:accent1>
      <a:accent2>
        <a:srgbClr val="553E00"/>
      </a:accent2>
      <a:accent3>
        <a:srgbClr val="FFFFFF"/>
      </a:accent3>
      <a:accent4>
        <a:srgbClr val="000000"/>
      </a:accent4>
      <a:accent5>
        <a:srgbClr val="FFFFFF"/>
      </a:accent5>
      <a:accent6>
        <a:srgbClr val="4C3700"/>
      </a:accent6>
      <a:hlink>
        <a:srgbClr val="3D5500"/>
      </a:hlink>
      <a:folHlink>
        <a:srgbClr val="005528"/>
      </a:folHlink>
    </a:clrScheme>
    <a:fontScheme name="L10_ObjectDesign_Reuse">
      <a:majorFont>
        <a:latin typeface="Century Gothic"/>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Times" pitchFamily="-108"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Times" pitchFamily="-108" charset="0"/>
          </a:defRPr>
        </a:defPPr>
      </a:lstStyle>
    </a:lnDef>
  </a:objectDefaults>
  <a:extraClrSchemeLst>
    <a:extraClrScheme>
      <a:clrScheme name="L10_ObjectDesign_Reus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10_ObjectDesign_Reus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10_ObjectDesign_Reus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10_ObjectDesign_Reus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10_ObjectDesign_Reus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10_ObjectDesign_Reus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10_ObjectDesign_Reus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Gutenberg HD:Users:berndbruegge:Teaching: SS 2007 Software Engineering I (EIST):Lectures: 6Object Design:L10_ObjectDesign_Reuse.ppt</Template>
  <TotalTime>1560</TotalTime>
  <Pages>60</Pages>
  <Words>5065</Words>
  <Application>Microsoft Office PowerPoint</Application>
  <PresentationFormat>On-screen Show (4:3)</PresentationFormat>
  <Paragraphs>812</Paragraphs>
  <Slides>78</Slides>
  <Notes>35</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L10_ObjectDesign_Reuse</vt:lpstr>
      <vt:lpstr>Chapter 6  System Design: Decomposing the System</vt:lpstr>
      <vt:lpstr>Where are we?</vt:lpstr>
      <vt:lpstr>Announcements</vt:lpstr>
      <vt:lpstr>Overview</vt:lpstr>
      <vt:lpstr>Introductions</vt:lpstr>
      <vt:lpstr>Cont..</vt:lpstr>
      <vt:lpstr>System design activities</vt:lpstr>
      <vt:lpstr>Design Engineering</vt:lpstr>
      <vt:lpstr>System Concepts</vt:lpstr>
      <vt:lpstr>Analysis Model Contains</vt:lpstr>
      <vt:lpstr>Analysis Model does not Contains</vt:lpstr>
      <vt:lpstr>Translating the Analysis Model into the Design Model</vt:lpstr>
      <vt:lpstr>PowerPoint Presentation</vt:lpstr>
      <vt:lpstr>Why is Design so Difficult?</vt:lpstr>
      <vt:lpstr>The Scope of System Design</vt:lpstr>
      <vt:lpstr>System Design: Eight Issues</vt:lpstr>
      <vt:lpstr>Analysis Sources: Requirements and System Model</vt:lpstr>
      <vt:lpstr>How the Analysis Models influence System Design</vt:lpstr>
      <vt:lpstr>From Analysis to System Design</vt:lpstr>
      <vt:lpstr>Example of Design Goals</vt:lpstr>
      <vt:lpstr>Stakeholders have different Design Goals</vt:lpstr>
      <vt:lpstr>Typical Design Trade-offs</vt:lpstr>
      <vt:lpstr>Subsystem Decomposition</vt:lpstr>
      <vt:lpstr>PowerPoint Presentation</vt:lpstr>
      <vt:lpstr>Cont.. (Subsystem Decomposition)</vt:lpstr>
      <vt:lpstr>PowerPoint Presentation</vt:lpstr>
      <vt:lpstr>Cont..</vt:lpstr>
      <vt:lpstr>Example</vt:lpstr>
      <vt:lpstr>Subsystem Interfaces vs API</vt:lpstr>
      <vt:lpstr>Example: Notification subsystem</vt:lpstr>
      <vt:lpstr>Coupling and Coherence</vt:lpstr>
      <vt:lpstr>Coupling and Coherence of Subsystems</vt:lpstr>
      <vt:lpstr>Is this a Good Design?</vt:lpstr>
      <vt:lpstr>ARENA Subsystem Decomposition</vt:lpstr>
      <vt:lpstr>PowerPoint Presentation</vt:lpstr>
      <vt:lpstr>How to achieve high Coherence</vt:lpstr>
      <vt:lpstr>How to achieve Low Coupling</vt:lpstr>
      <vt:lpstr>The Layers of the T.H.E. System</vt:lpstr>
      <vt:lpstr>Properties of Subsystems: Layers and Partitions</vt:lpstr>
      <vt:lpstr>Cont..(Layers and Partitions)</vt:lpstr>
      <vt:lpstr>Closed architecture</vt:lpstr>
      <vt:lpstr>PowerPoint Presentation</vt:lpstr>
      <vt:lpstr>Example Open Architecture</vt:lpstr>
      <vt:lpstr>Example of a Subsystem Decomposition</vt:lpstr>
      <vt:lpstr>The Layered Architectural Style</vt:lpstr>
      <vt:lpstr>Examples of Architectural Styles</vt:lpstr>
      <vt:lpstr>Repository Architectural Style</vt:lpstr>
      <vt:lpstr>Database system Example</vt:lpstr>
      <vt:lpstr>Compiler Example</vt:lpstr>
      <vt:lpstr>Model-View-Controller Architectural Style</vt:lpstr>
      <vt:lpstr>Example</vt:lpstr>
      <vt:lpstr>Change the name of file</vt:lpstr>
      <vt:lpstr>Cont..</vt:lpstr>
      <vt:lpstr>Client/Server Architectures</vt:lpstr>
      <vt:lpstr>Client/Server Architectural Style</vt:lpstr>
      <vt:lpstr>Problems with Client/Server Architectures</vt:lpstr>
      <vt:lpstr>Peer-to-Peer Architectural Style</vt:lpstr>
      <vt:lpstr>Example</vt:lpstr>
      <vt:lpstr>Relationship Client/Server &amp; Peer-to-Peer</vt:lpstr>
      <vt:lpstr>3-Layer-Architectural Style 3-Tier Architecture</vt:lpstr>
      <vt:lpstr>Virtual Machines in 3-Layer Architectural Style </vt:lpstr>
      <vt:lpstr>Example of a 3-Layer Architectural Style</vt:lpstr>
      <vt:lpstr>Example of a 4-Layer Architectural Style</vt:lpstr>
      <vt:lpstr>MVC vs. 3-Tier Architectural Style</vt:lpstr>
      <vt:lpstr>Pipes and Filters</vt:lpstr>
      <vt:lpstr>Pipes and Filters Architectural Style</vt:lpstr>
      <vt:lpstr>Architectural Style vs Architecture</vt:lpstr>
      <vt:lpstr>An Example, MyTrip</vt:lpstr>
      <vt:lpstr>Analysis Model for a Route Planning System</vt:lpstr>
      <vt:lpstr>Cont.</vt:lpstr>
      <vt:lpstr>Analysis Model for MyTrip</vt:lpstr>
      <vt:lpstr>Identifying Design Goal</vt:lpstr>
      <vt:lpstr>Performance Criteria</vt:lpstr>
      <vt:lpstr>Dependability Criteria</vt:lpstr>
      <vt:lpstr>Cost Criteria</vt:lpstr>
      <vt:lpstr>Maintenance Criteria</vt:lpstr>
      <vt:lpstr>PowerPoint Presentation</vt:lpstr>
      <vt:lpstr>Summary</vt:lpstr>
    </vt:vector>
  </TitlesOfParts>
  <Company>CMU &amp; TUM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for Chapter 6, System Design</dc:title>
  <dc:subject>Object-Oriented Software Engineering</dc:subject>
  <dc:creator>Bernd Bruegge &amp; Allen Dutoit</dc:creator>
  <cp:lastModifiedBy>FDU User</cp:lastModifiedBy>
  <cp:revision>326</cp:revision>
  <cp:lastPrinted>1999-10-27T14:17:10Z</cp:lastPrinted>
  <dcterms:created xsi:type="dcterms:W3CDTF">2009-07-27T13:28:27Z</dcterms:created>
  <dcterms:modified xsi:type="dcterms:W3CDTF">2016-03-22T17:42:45Z</dcterms:modified>
</cp:coreProperties>
</file>